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Crimson Pro Semi Bold"/>
      <p:regular r:id="rId17"/>
    </p:embeddedFont>
    <p:embeddedFont>
      <p:font typeface="Crimson Pro Semi Bold"/>
      <p:regular r:id="rId18"/>
    </p:embeddedFont>
    <p:embeddedFont>
      <p:font typeface="Crimson Pro Semi Bold"/>
      <p:regular r:id="rId19"/>
    </p:embeddedFont>
    <p:embeddedFont>
      <p:font typeface="Crimson Pro Semi Bold"/>
      <p:regular r:id="rId20"/>
    </p:embeddedFont>
    <p:embeddedFont>
      <p:font typeface="Heebo"/>
      <p:regular r:id="rId21"/>
    </p:embeddedFont>
    <p:embeddedFont>
      <p:font typeface="Heeb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2-1.png>
</file>

<file path=ppt/media/image-3-1.png>
</file>

<file path=ppt/media/image-3-2.png>
</file>

<file path=ppt/media/image-4-1.png>
</file>

<file path=ppt/media/image-7-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8661" y="892016"/>
            <a:ext cx="7084219" cy="885468"/>
          </a:xfrm>
          <a:prstGeom prst="rect">
            <a:avLst/>
          </a:prstGeom>
          <a:noFill/>
          <a:ln/>
        </p:spPr>
        <p:txBody>
          <a:bodyPr wrap="none" lIns="0" tIns="0" rIns="0" bIns="0" rtlCol="0" anchor="t"/>
          <a:lstStyle/>
          <a:p>
            <a:pPr indent="0" marL="0">
              <a:lnSpc>
                <a:spcPts val="6950"/>
              </a:lnSpc>
              <a:buNone/>
            </a:pPr>
            <a:r>
              <a:rPr lang="en-US" sz="5550" dirty="0">
                <a:solidFill>
                  <a:srgbClr val="152D47"/>
                </a:solidFill>
                <a:latin typeface="Crimson Pro Semi Bold" pitchFamily="34" charset="0"/>
                <a:ea typeface="Crimson Pro Semi Bold" pitchFamily="34" charset="-122"/>
                <a:cs typeface="Crimson Pro Semi Bold" pitchFamily="34" charset="-120"/>
              </a:rPr>
              <a:t>Strings in Python</a:t>
            </a:r>
            <a:endParaRPr lang="en-US" sz="5550" dirty="0"/>
          </a:p>
        </p:txBody>
      </p:sp>
      <p:sp>
        <p:nvSpPr>
          <p:cNvPr id="4" name="Text 1"/>
          <p:cNvSpPr/>
          <p:nvPr/>
        </p:nvSpPr>
        <p:spPr>
          <a:xfrm>
            <a:off x="718661" y="2085380"/>
            <a:ext cx="7706678" cy="985837"/>
          </a:xfrm>
          <a:prstGeom prst="rect">
            <a:avLst/>
          </a:prstGeom>
          <a:noFill/>
          <a:ln/>
        </p:spPr>
        <p:txBody>
          <a:bodyPr wrap="square" lIns="0" tIns="0" rIns="0" bIns="0" rtlCol="0" anchor="t"/>
          <a:lstStyle/>
          <a:p>
            <a:pPr indent="0" marL="0">
              <a:lnSpc>
                <a:spcPts val="2550"/>
              </a:lnSpc>
              <a:buNone/>
            </a:pPr>
            <a:r>
              <a:rPr lang="en-US" sz="1600" dirty="0">
                <a:solidFill>
                  <a:srgbClr val="4C4C4D"/>
                </a:solidFill>
                <a:latin typeface="Heebo" pitchFamily="34" charset="0"/>
                <a:ea typeface="Heebo" pitchFamily="34" charset="-122"/>
                <a:cs typeface="Heebo" pitchFamily="34" charset="-120"/>
              </a:rPr>
              <a:t>Strings are a fundamental data type in Python, used to represent text. They are sequences of characters, enclosed in single or double quotes. Strings are immutable, meaning their contents cannot be changed after they are created.</a:t>
            </a:r>
            <a:endParaRPr lang="en-US" sz="1600" dirty="0"/>
          </a:p>
        </p:txBody>
      </p:sp>
      <p:sp>
        <p:nvSpPr>
          <p:cNvPr id="5" name="Shape 2"/>
          <p:cNvSpPr/>
          <p:nvPr/>
        </p:nvSpPr>
        <p:spPr>
          <a:xfrm>
            <a:off x="718661" y="3302198"/>
            <a:ext cx="7706678" cy="1293733"/>
          </a:xfrm>
          <a:prstGeom prst="roundRect">
            <a:avLst>
              <a:gd name="adj" fmla="val 2381"/>
            </a:avLst>
          </a:prstGeom>
          <a:solidFill>
            <a:srgbClr val="CCD7FF"/>
          </a:solidFill>
          <a:ln/>
        </p:spPr>
      </p:sp>
      <p:sp>
        <p:nvSpPr>
          <p:cNvPr id="6" name="Shape 3"/>
          <p:cNvSpPr/>
          <p:nvPr/>
        </p:nvSpPr>
        <p:spPr>
          <a:xfrm>
            <a:off x="708422" y="3302198"/>
            <a:ext cx="7727156" cy="1293733"/>
          </a:xfrm>
          <a:prstGeom prst="roundRect">
            <a:avLst>
              <a:gd name="adj" fmla="val 2381"/>
            </a:avLst>
          </a:prstGeom>
          <a:solidFill>
            <a:srgbClr val="CCD7FF"/>
          </a:solidFill>
          <a:ln/>
        </p:spPr>
      </p:sp>
      <p:sp>
        <p:nvSpPr>
          <p:cNvPr id="7" name="Text 4"/>
          <p:cNvSpPr/>
          <p:nvPr/>
        </p:nvSpPr>
        <p:spPr>
          <a:xfrm>
            <a:off x="913686" y="3456146"/>
            <a:ext cx="7316629" cy="985837"/>
          </a:xfrm>
          <a:prstGeom prst="rect">
            <a:avLst/>
          </a:prstGeom>
          <a:noFill/>
          <a:ln/>
        </p:spPr>
        <p:txBody>
          <a:bodyPr wrap="square" lIns="0" tIns="0" rIns="0" bIns="0" rtlCol="0" anchor="t"/>
          <a:lstStyle/>
          <a:p>
            <a:pPr indent="0" marL="0">
              <a:lnSpc>
                <a:spcPts val="2550"/>
              </a:lnSpc>
              <a:buNone/>
            </a:pPr>
            <a:r>
              <a:rPr lang="en-US" sz="1600" dirty="0">
                <a:solidFill>
                  <a:srgbClr val="4C4C4D"/>
                </a:solidFill>
                <a:highlight>
                  <a:srgbClr val="CCD7FF"/>
                </a:highlight>
                <a:latin typeface="Consolas" pitchFamily="34" charset="0"/>
                <a:ea typeface="Consolas" pitchFamily="34" charset="-122"/>
                <a:cs typeface="Consolas" pitchFamily="34" charset="-120"/>
              </a:rPr>
              <a:t>my_string = "Hello, world!"
print(my_string)
</a:t>
            </a:r>
            <a:endParaRPr lang="en-US" sz="1600" dirty="0"/>
          </a:p>
        </p:txBody>
      </p:sp>
      <p:sp>
        <p:nvSpPr>
          <p:cNvPr id="8" name="Text 5"/>
          <p:cNvSpPr/>
          <p:nvPr/>
        </p:nvSpPr>
        <p:spPr>
          <a:xfrm>
            <a:off x="718661" y="4826913"/>
            <a:ext cx="7706678" cy="985837"/>
          </a:xfrm>
          <a:prstGeom prst="rect">
            <a:avLst/>
          </a:prstGeom>
          <a:noFill/>
          <a:ln/>
        </p:spPr>
        <p:txBody>
          <a:bodyPr wrap="square" lIns="0" tIns="0" rIns="0" bIns="0" rtlCol="0" anchor="t"/>
          <a:lstStyle/>
          <a:p>
            <a:pPr indent="0" marL="0">
              <a:lnSpc>
                <a:spcPts val="2550"/>
              </a:lnSpc>
              <a:buNone/>
            </a:pPr>
            <a:r>
              <a:rPr lang="en-US" sz="1600" dirty="0">
                <a:solidFill>
                  <a:srgbClr val="4C4C4D"/>
                </a:solidFill>
                <a:latin typeface="Heebo" pitchFamily="34" charset="0"/>
                <a:ea typeface="Heebo" pitchFamily="34" charset="-122"/>
                <a:cs typeface="Heebo" pitchFamily="34" charset="-120"/>
              </a:rPr>
              <a:t>Python offers a wide range of operations for manipulating strings, including concatenation, repetition, and slicing. Strings can also be formatted using various methods, allowing developers to customize their appearance for specific purposes.</a:t>
            </a:r>
            <a:endParaRPr lang="en-US" sz="1600" dirty="0"/>
          </a:p>
        </p:txBody>
      </p:sp>
      <p:sp>
        <p:nvSpPr>
          <p:cNvPr id="9" name="Shape 6"/>
          <p:cNvSpPr/>
          <p:nvPr/>
        </p:nvSpPr>
        <p:spPr>
          <a:xfrm>
            <a:off x="718661" y="6043732"/>
            <a:ext cx="7706678" cy="1293733"/>
          </a:xfrm>
          <a:prstGeom prst="roundRect">
            <a:avLst>
              <a:gd name="adj" fmla="val 2381"/>
            </a:avLst>
          </a:prstGeom>
          <a:solidFill>
            <a:srgbClr val="CCD7FF"/>
          </a:solidFill>
          <a:ln/>
        </p:spPr>
      </p:sp>
      <p:sp>
        <p:nvSpPr>
          <p:cNvPr id="10" name="Shape 7"/>
          <p:cNvSpPr/>
          <p:nvPr/>
        </p:nvSpPr>
        <p:spPr>
          <a:xfrm>
            <a:off x="708422" y="6043732"/>
            <a:ext cx="7727156" cy="1293733"/>
          </a:xfrm>
          <a:prstGeom prst="roundRect">
            <a:avLst>
              <a:gd name="adj" fmla="val 2381"/>
            </a:avLst>
          </a:prstGeom>
          <a:solidFill>
            <a:srgbClr val="CCD7FF"/>
          </a:solidFill>
          <a:ln/>
        </p:spPr>
      </p:sp>
      <p:sp>
        <p:nvSpPr>
          <p:cNvPr id="11" name="Text 8"/>
          <p:cNvSpPr/>
          <p:nvPr/>
        </p:nvSpPr>
        <p:spPr>
          <a:xfrm>
            <a:off x="913686" y="6197679"/>
            <a:ext cx="7316629" cy="985837"/>
          </a:xfrm>
          <a:prstGeom prst="rect">
            <a:avLst/>
          </a:prstGeom>
          <a:noFill/>
          <a:ln/>
        </p:spPr>
        <p:txBody>
          <a:bodyPr wrap="square" lIns="0" tIns="0" rIns="0" bIns="0" rtlCol="0" anchor="t"/>
          <a:lstStyle/>
          <a:p>
            <a:pPr indent="0" marL="0">
              <a:lnSpc>
                <a:spcPts val="2550"/>
              </a:lnSpc>
              <a:buNone/>
            </a:pPr>
            <a:r>
              <a:rPr lang="en-US" sz="1600" dirty="0">
                <a:solidFill>
                  <a:srgbClr val="4C4C4D"/>
                </a:solidFill>
                <a:highlight>
                  <a:srgbClr val="CCD7FF"/>
                </a:highlight>
                <a:latin typeface="Consolas" pitchFamily="34" charset="0"/>
                <a:ea typeface="Consolas" pitchFamily="34" charset="-122"/>
                <a:cs typeface="Consolas" pitchFamily="34" charset="-120"/>
              </a:rPr>
              <a:t>new_string = my_string + " This is an example."
print(new_string)
</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719"/>
          </a:xfrm>
          <a:prstGeom prst="rect">
            <a:avLst/>
          </a:prstGeom>
        </p:spPr>
      </p:pic>
      <p:sp>
        <p:nvSpPr>
          <p:cNvPr id="3" name="Text 0"/>
          <p:cNvSpPr/>
          <p:nvPr/>
        </p:nvSpPr>
        <p:spPr>
          <a:xfrm>
            <a:off x="741640" y="582692"/>
            <a:ext cx="5297805" cy="662226"/>
          </a:xfrm>
          <a:prstGeom prst="rect">
            <a:avLst/>
          </a:prstGeom>
          <a:noFill/>
          <a:ln/>
        </p:spPr>
        <p:txBody>
          <a:bodyPr wrap="none" lIns="0" tIns="0" rIns="0" bIns="0" rtlCol="0" anchor="t"/>
          <a:lstStyle/>
          <a:p>
            <a:pPr indent="0" marL="0">
              <a:lnSpc>
                <a:spcPts val="5200"/>
              </a:lnSpc>
              <a:buNone/>
            </a:pPr>
            <a:r>
              <a:rPr lang="en-US" sz="4150" dirty="0">
                <a:solidFill>
                  <a:srgbClr val="152D47"/>
                </a:solidFill>
                <a:latin typeface="Crimson Pro Semi Bold" pitchFamily="34" charset="0"/>
                <a:ea typeface="Crimson Pro Semi Bold" pitchFamily="34" charset="-122"/>
                <a:cs typeface="Crimson Pro Semi Bold" pitchFamily="34" charset="-120"/>
              </a:rPr>
              <a:t>Escape Sequences</a:t>
            </a:r>
            <a:endParaRPr lang="en-US" sz="4150" dirty="0"/>
          </a:p>
        </p:txBody>
      </p:sp>
      <p:sp>
        <p:nvSpPr>
          <p:cNvPr id="4" name="Text 1"/>
          <p:cNvSpPr/>
          <p:nvPr/>
        </p:nvSpPr>
        <p:spPr>
          <a:xfrm>
            <a:off x="741640" y="1562695"/>
            <a:ext cx="7660719" cy="1356360"/>
          </a:xfrm>
          <a:prstGeom prst="rect">
            <a:avLst/>
          </a:prstGeom>
          <a:noFill/>
          <a:ln/>
        </p:spPr>
        <p:txBody>
          <a:bodyPr wrap="square" lIns="0" tIns="0" rIns="0" bIns="0" rtlCol="0" anchor="t"/>
          <a:lstStyle/>
          <a:p>
            <a:pPr indent="0" marL="0">
              <a:lnSpc>
                <a:spcPts val="2650"/>
              </a:lnSpc>
              <a:buNone/>
            </a:pPr>
            <a:r>
              <a:rPr lang="en-US" sz="1650" dirty="0">
                <a:solidFill>
                  <a:srgbClr val="4C4C4D"/>
                </a:solidFill>
                <a:latin typeface="Heebo" pitchFamily="34" charset="0"/>
                <a:ea typeface="Heebo" pitchFamily="34" charset="-122"/>
                <a:cs typeface="Heebo" pitchFamily="34" charset="-120"/>
              </a:rPr>
              <a:t>Escape sequences are special character combinations used to represent characters that are difficult or impossible to type directly. They begin with a backslash (\) followed by a specific character. For example, \n represents a newline, which creates a line break in your string.</a:t>
            </a:r>
            <a:endParaRPr lang="en-US" sz="1650" dirty="0"/>
          </a:p>
        </p:txBody>
      </p:sp>
      <p:sp>
        <p:nvSpPr>
          <p:cNvPr id="5" name="Shape 2"/>
          <p:cNvSpPr/>
          <p:nvPr/>
        </p:nvSpPr>
        <p:spPr>
          <a:xfrm>
            <a:off x="741640" y="3157418"/>
            <a:ext cx="3724513" cy="4489609"/>
          </a:xfrm>
          <a:prstGeom prst="roundRect">
            <a:avLst>
              <a:gd name="adj" fmla="val 853"/>
            </a:avLst>
          </a:prstGeom>
          <a:solidFill>
            <a:srgbClr val="F2EEEE"/>
          </a:solidFill>
          <a:ln/>
        </p:spPr>
      </p:sp>
      <p:sp>
        <p:nvSpPr>
          <p:cNvPr id="6" name="Text 3"/>
          <p:cNvSpPr/>
          <p:nvPr/>
        </p:nvSpPr>
        <p:spPr>
          <a:xfrm>
            <a:off x="953453" y="3369231"/>
            <a:ext cx="2648903" cy="331113"/>
          </a:xfrm>
          <a:prstGeom prst="rect">
            <a:avLst/>
          </a:prstGeom>
          <a:noFill/>
          <a:ln/>
        </p:spPr>
        <p:txBody>
          <a:bodyPr wrap="none" lIns="0" tIns="0" rIns="0" bIns="0" rtlCol="0" anchor="t"/>
          <a:lstStyle/>
          <a:p>
            <a:pPr indent="0" marL="0">
              <a:lnSpc>
                <a:spcPts val="2600"/>
              </a:lnSpc>
              <a:buNone/>
            </a:pPr>
            <a:r>
              <a:rPr lang="en-US" sz="2050" dirty="0">
                <a:solidFill>
                  <a:srgbClr val="4C4C4D"/>
                </a:solidFill>
                <a:latin typeface="Crimson Pro Semi Bold" pitchFamily="34" charset="0"/>
                <a:ea typeface="Crimson Pro Semi Bold" pitchFamily="34" charset="-122"/>
                <a:cs typeface="Crimson Pro Semi Bold" pitchFamily="34" charset="-120"/>
              </a:rPr>
              <a:t>Tab Character</a:t>
            </a:r>
            <a:endParaRPr lang="en-US" sz="2050" dirty="0"/>
          </a:p>
        </p:txBody>
      </p:sp>
      <p:sp>
        <p:nvSpPr>
          <p:cNvPr id="7" name="Text 4"/>
          <p:cNvSpPr/>
          <p:nvPr/>
        </p:nvSpPr>
        <p:spPr>
          <a:xfrm>
            <a:off x="953453" y="3827383"/>
            <a:ext cx="3300889" cy="1695450"/>
          </a:xfrm>
          <a:prstGeom prst="rect">
            <a:avLst/>
          </a:prstGeom>
          <a:noFill/>
          <a:ln/>
        </p:spPr>
        <p:txBody>
          <a:bodyPr wrap="square" lIns="0" tIns="0" rIns="0" bIns="0" rtlCol="0" anchor="t"/>
          <a:lstStyle/>
          <a:p>
            <a:pPr indent="0" marL="0">
              <a:lnSpc>
                <a:spcPts val="2650"/>
              </a:lnSpc>
              <a:buNone/>
            </a:pPr>
            <a:r>
              <a:rPr lang="en-US" sz="1650" dirty="0">
                <a:solidFill>
                  <a:srgbClr val="4C4C4D"/>
                </a:solidFill>
                <a:latin typeface="Heebo" pitchFamily="34" charset="0"/>
                <a:ea typeface="Heebo" pitchFamily="34" charset="-122"/>
                <a:cs typeface="Heebo" pitchFamily="34" charset="-120"/>
              </a:rPr>
              <a:t>The \t escape sequence represents a tab character. It creates a horizontal space, typically used for aligning text in a structured format.</a:t>
            </a:r>
            <a:endParaRPr lang="en-US" sz="1650" dirty="0"/>
          </a:p>
        </p:txBody>
      </p:sp>
      <p:sp>
        <p:nvSpPr>
          <p:cNvPr id="8" name="Shape 5"/>
          <p:cNvSpPr/>
          <p:nvPr/>
        </p:nvSpPr>
        <p:spPr>
          <a:xfrm>
            <a:off x="953453" y="5761196"/>
            <a:ext cx="3300889" cy="995839"/>
          </a:xfrm>
          <a:prstGeom prst="roundRect">
            <a:avLst>
              <a:gd name="adj" fmla="val 3192"/>
            </a:avLst>
          </a:prstGeom>
          <a:solidFill>
            <a:srgbClr val="CCD7FF"/>
          </a:solidFill>
          <a:ln/>
        </p:spPr>
      </p:sp>
      <p:sp>
        <p:nvSpPr>
          <p:cNvPr id="9" name="Shape 6"/>
          <p:cNvSpPr/>
          <p:nvPr/>
        </p:nvSpPr>
        <p:spPr>
          <a:xfrm>
            <a:off x="942975" y="5761196"/>
            <a:ext cx="3321844" cy="995839"/>
          </a:xfrm>
          <a:prstGeom prst="roundRect">
            <a:avLst>
              <a:gd name="adj" fmla="val 3192"/>
            </a:avLst>
          </a:prstGeom>
          <a:solidFill>
            <a:srgbClr val="CCD7FF"/>
          </a:solidFill>
          <a:ln/>
        </p:spPr>
      </p:sp>
      <p:sp>
        <p:nvSpPr>
          <p:cNvPr id="10" name="Text 7"/>
          <p:cNvSpPr/>
          <p:nvPr/>
        </p:nvSpPr>
        <p:spPr>
          <a:xfrm>
            <a:off x="1154787" y="5920026"/>
            <a:ext cx="2898219" cy="678180"/>
          </a:xfrm>
          <a:prstGeom prst="rect">
            <a:avLst/>
          </a:prstGeom>
          <a:noFill/>
          <a:ln/>
        </p:spPr>
        <p:txBody>
          <a:bodyPr wrap="square" lIns="0" tIns="0" rIns="0" bIns="0" rtlCol="0" anchor="t"/>
          <a:lstStyle/>
          <a:p>
            <a:pPr indent="0" marL="0">
              <a:lnSpc>
                <a:spcPts val="2650"/>
              </a:lnSpc>
              <a:buNone/>
            </a:pPr>
            <a:r>
              <a:rPr lang="en-US" sz="1650" dirty="0">
                <a:solidFill>
                  <a:srgbClr val="4C4C4D"/>
                </a:solidFill>
                <a:highlight>
                  <a:srgbClr val="CCD7FF"/>
                </a:highlight>
                <a:latin typeface="Consolas" pitchFamily="34" charset="0"/>
                <a:ea typeface="Consolas" pitchFamily="34" charset="-122"/>
                <a:cs typeface="Consolas" pitchFamily="34" charset="-120"/>
              </a:rPr>
              <a:t>print("Hello\tWorld")</a:t>
            </a:r>
            <a:endParaRPr lang="en-US" sz="1650" dirty="0"/>
          </a:p>
          <a:p>
            <a:pPr indent="0" marL="0">
              <a:lnSpc>
                <a:spcPts val="2650"/>
              </a:lnSpc>
              <a:buNone/>
            </a:pPr>
            <a:r>
              <a:rPr lang="en-US" sz="1650" dirty="0">
                <a:solidFill>
                  <a:srgbClr val="4C4C4D"/>
                </a:solidFill>
                <a:highlight>
                  <a:srgbClr val="CCD7FF"/>
                </a:highlight>
                <a:latin typeface="Consolas" pitchFamily="34" charset="0"/>
                <a:ea typeface="Consolas" pitchFamily="34" charset="-122"/>
                <a:cs typeface="Consolas" pitchFamily="34" charset="-120"/>
              </a:rPr>
              <a:t># Output: Hello  World</a:t>
            </a:r>
            <a:endParaRPr lang="en-US" sz="1650" dirty="0"/>
          </a:p>
        </p:txBody>
      </p:sp>
      <p:sp>
        <p:nvSpPr>
          <p:cNvPr id="11" name="Shape 8"/>
          <p:cNvSpPr/>
          <p:nvPr/>
        </p:nvSpPr>
        <p:spPr>
          <a:xfrm>
            <a:off x="4677966" y="3157418"/>
            <a:ext cx="3724513" cy="4489609"/>
          </a:xfrm>
          <a:prstGeom prst="roundRect">
            <a:avLst>
              <a:gd name="adj" fmla="val 853"/>
            </a:avLst>
          </a:prstGeom>
          <a:solidFill>
            <a:srgbClr val="F2EEEE"/>
          </a:solidFill>
          <a:ln/>
        </p:spPr>
      </p:sp>
      <p:sp>
        <p:nvSpPr>
          <p:cNvPr id="12" name="Text 9"/>
          <p:cNvSpPr/>
          <p:nvPr/>
        </p:nvSpPr>
        <p:spPr>
          <a:xfrm>
            <a:off x="4889778" y="3369231"/>
            <a:ext cx="2648903" cy="331113"/>
          </a:xfrm>
          <a:prstGeom prst="rect">
            <a:avLst/>
          </a:prstGeom>
          <a:noFill/>
          <a:ln/>
        </p:spPr>
        <p:txBody>
          <a:bodyPr wrap="none" lIns="0" tIns="0" rIns="0" bIns="0" rtlCol="0" anchor="t"/>
          <a:lstStyle/>
          <a:p>
            <a:pPr indent="0" marL="0">
              <a:lnSpc>
                <a:spcPts val="2600"/>
              </a:lnSpc>
              <a:buNone/>
            </a:pPr>
            <a:r>
              <a:rPr lang="en-US" sz="2050" dirty="0">
                <a:solidFill>
                  <a:srgbClr val="4C4C4D"/>
                </a:solidFill>
                <a:latin typeface="Crimson Pro Semi Bold" pitchFamily="34" charset="0"/>
                <a:ea typeface="Crimson Pro Semi Bold" pitchFamily="34" charset="-122"/>
                <a:cs typeface="Crimson Pro Semi Bold" pitchFamily="34" charset="-120"/>
              </a:rPr>
              <a:t>Backslash Character</a:t>
            </a:r>
            <a:endParaRPr lang="en-US" sz="2050" dirty="0"/>
          </a:p>
        </p:txBody>
      </p:sp>
      <p:sp>
        <p:nvSpPr>
          <p:cNvPr id="13" name="Text 10"/>
          <p:cNvSpPr/>
          <p:nvPr/>
        </p:nvSpPr>
        <p:spPr>
          <a:xfrm>
            <a:off x="4889778" y="3827383"/>
            <a:ext cx="3300889" cy="1695450"/>
          </a:xfrm>
          <a:prstGeom prst="rect">
            <a:avLst/>
          </a:prstGeom>
          <a:noFill/>
          <a:ln/>
        </p:spPr>
        <p:txBody>
          <a:bodyPr wrap="square" lIns="0" tIns="0" rIns="0" bIns="0" rtlCol="0" anchor="t"/>
          <a:lstStyle/>
          <a:p>
            <a:pPr indent="0" marL="0">
              <a:lnSpc>
                <a:spcPts val="2650"/>
              </a:lnSpc>
              <a:buNone/>
            </a:pPr>
            <a:r>
              <a:rPr lang="en-US" sz="1650" dirty="0">
                <a:solidFill>
                  <a:srgbClr val="4C4C4D"/>
                </a:solidFill>
                <a:latin typeface="Heebo" pitchFamily="34" charset="0"/>
                <a:ea typeface="Heebo" pitchFamily="34" charset="-122"/>
                <a:cs typeface="Heebo" pitchFamily="34" charset="-120"/>
              </a:rPr>
              <a:t>The \\ escape sequence represents a backslash itself. This is useful when you need to include a backslash literally within your string.</a:t>
            </a:r>
            <a:endParaRPr lang="en-US" sz="1650" dirty="0"/>
          </a:p>
        </p:txBody>
      </p:sp>
      <p:sp>
        <p:nvSpPr>
          <p:cNvPr id="14" name="Shape 11"/>
          <p:cNvSpPr/>
          <p:nvPr/>
        </p:nvSpPr>
        <p:spPr>
          <a:xfrm>
            <a:off x="4889778" y="5761196"/>
            <a:ext cx="3300889" cy="1674019"/>
          </a:xfrm>
          <a:prstGeom prst="roundRect">
            <a:avLst>
              <a:gd name="adj" fmla="val 1899"/>
            </a:avLst>
          </a:prstGeom>
          <a:solidFill>
            <a:srgbClr val="CCD7FF"/>
          </a:solidFill>
          <a:ln/>
        </p:spPr>
      </p:sp>
      <p:sp>
        <p:nvSpPr>
          <p:cNvPr id="15" name="Shape 12"/>
          <p:cNvSpPr/>
          <p:nvPr/>
        </p:nvSpPr>
        <p:spPr>
          <a:xfrm>
            <a:off x="4879300" y="5761196"/>
            <a:ext cx="3321844" cy="1674019"/>
          </a:xfrm>
          <a:prstGeom prst="roundRect">
            <a:avLst>
              <a:gd name="adj" fmla="val 1899"/>
            </a:avLst>
          </a:prstGeom>
          <a:solidFill>
            <a:srgbClr val="CCD7FF"/>
          </a:solidFill>
          <a:ln/>
        </p:spPr>
      </p:sp>
      <p:sp>
        <p:nvSpPr>
          <p:cNvPr id="16" name="Text 13"/>
          <p:cNvSpPr/>
          <p:nvPr/>
        </p:nvSpPr>
        <p:spPr>
          <a:xfrm>
            <a:off x="5091113" y="5920026"/>
            <a:ext cx="2898219" cy="1356360"/>
          </a:xfrm>
          <a:prstGeom prst="rect">
            <a:avLst/>
          </a:prstGeom>
          <a:noFill/>
          <a:ln/>
        </p:spPr>
        <p:txBody>
          <a:bodyPr wrap="square" lIns="0" tIns="0" rIns="0" bIns="0" rtlCol="0" anchor="t"/>
          <a:lstStyle/>
          <a:p>
            <a:pPr indent="0" marL="0">
              <a:lnSpc>
                <a:spcPts val="2650"/>
              </a:lnSpc>
              <a:buNone/>
            </a:pPr>
            <a:r>
              <a:rPr lang="en-US" sz="1650" dirty="0">
                <a:solidFill>
                  <a:srgbClr val="4C4C4D"/>
                </a:solidFill>
                <a:highlight>
                  <a:srgbClr val="CCD7FF"/>
                </a:highlight>
                <a:latin typeface="Consolas" pitchFamily="34" charset="0"/>
                <a:ea typeface="Consolas" pitchFamily="34" charset="-122"/>
                <a:cs typeface="Consolas" pitchFamily="34" charset="-120"/>
              </a:rPr>
              <a:t>print("The path is C:\\Users\\Documents")</a:t>
            </a:r>
            <a:endParaRPr lang="en-US" sz="1650" dirty="0"/>
          </a:p>
          <a:p>
            <a:pPr indent="0" marL="0">
              <a:lnSpc>
                <a:spcPts val="2650"/>
              </a:lnSpc>
              <a:buNone/>
            </a:pPr>
            <a:r>
              <a:rPr lang="en-US" sz="1650" dirty="0">
                <a:solidFill>
                  <a:srgbClr val="4C4C4D"/>
                </a:solidFill>
                <a:highlight>
                  <a:srgbClr val="CCD7FF"/>
                </a:highlight>
                <a:latin typeface="Consolas" pitchFamily="34" charset="0"/>
                <a:ea typeface="Consolas" pitchFamily="34" charset="-122"/>
                <a:cs typeface="Consolas" pitchFamily="34" charset="-120"/>
              </a:rPr>
              <a:t># Output: The path is C:\Users\Documents</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35925" y="580311"/>
            <a:ext cx="7672149" cy="1813560"/>
          </a:xfrm>
          <a:prstGeom prst="rect">
            <a:avLst/>
          </a:prstGeom>
          <a:noFill/>
          <a:ln/>
        </p:spPr>
        <p:txBody>
          <a:bodyPr wrap="square" lIns="0" tIns="0" rIns="0" bIns="0" rtlCol="0" anchor="t"/>
          <a:lstStyle/>
          <a:p>
            <a:pPr indent="0" marL="0">
              <a:lnSpc>
                <a:spcPts val="7100"/>
              </a:lnSpc>
              <a:buNone/>
            </a:pPr>
            <a:r>
              <a:rPr lang="en-US" sz="5700" dirty="0">
                <a:solidFill>
                  <a:srgbClr val="152D47"/>
                </a:solidFill>
                <a:latin typeface="Crimson Pro Semi Bold" pitchFamily="34" charset="0"/>
                <a:ea typeface="Crimson Pro Semi Bold" pitchFamily="34" charset="-122"/>
                <a:cs typeface="Crimson Pro Semi Bold" pitchFamily="34" charset="-120"/>
              </a:rPr>
              <a:t>Creating and Storing Strings</a:t>
            </a:r>
            <a:endParaRPr lang="en-US" sz="5700" dirty="0"/>
          </a:p>
        </p:txBody>
      </p:sp>
      <p:sp>
        <p:nvSpPr>
          <p:cNvPr id="4" name="Text 1"/>
          <p:cNvSpPr/>
          <p:nvPr/>
        </p:nvSpPr>
        <p:spPr>
          <a:xfrm>
            <a:off x="735925" y="2709267"/>
            <a:ext cx="7672149" cy="1009055"/>
          </a:xfrm>
          <a:prstGeom prst="rect">
            <a:avLst/>
          </a:prstGeom>
          <a:noFill/>
          <a:ln/>
        </p:spPr>
        <p:txBody>
          <a:bodyPr wrap="square" lIns="0" tIns="0" rIns="0" bIns="0" rtlCol="0" anchor="t"/>
          <a:lstStyle/>
          <a:p>
            <a:pPr indent="0" marL="0">
              <a:lnSpc>
                <a:spcPts val="2600"/>
              </a:lnSpc>
              <a:buNone/>
            </a:pPr>
            <a:r>
              <a:rPr lang="en-US" sz="1650" dirty="0">
                <a:solidFill>
                  <a:srgbClr val="4C4C4D"/>
                </a:solidFill>
                <a:latin typeface="Heebo" pitchFamily="34" charset="0"/>
                <a:ea typeface="Heebo" pitchFamily="34" charset="-122"/>
                <a:cs typeface="Heebo" pitchFamily="34" charset="-120"/>
              </a:rPr>
              <a:t>Strings are fundamental data types in Python, representing sequences of characters. You can create strings by enclosing text within single or double quotes.</a:t>
            </a:r>
            <a:endParaRPr lang="en-US" sz="1650" dirty="0"/>
          </a:p>
        </p:txBody>
      </p:sp>
      <p:sp>
        <p:nvSpPr>
          <p:cNvPr id="5" name="Text 2"/>
          <p:cNvSpPr/>
          <p:nvPr/>
        </p:nvSpPr>
        <p:spPr>
          <a:xfrm>
            <a:off x="735925" y="3954780"/>
            <a:ext cx="7672149" cy="672703"/>
          </a:xfrm>
          <a:prstGeom prst="rect">
            <a:avLst/>
          </a:prstGeom>
          <a:noFill/>
          <a:ln/>
        </p:spPr>
        <p:txBody>
          <a:bodyPr wrap="square" lIns="0" tIns="0" rIns="0" bIns="0" rtlCol="0" anchor="t"/>
          <a:lstStyle/>
          <a:p>
            <a:pPr indent="0" marL="0">
              <a:lnSpc>
                <a:spcPts val="2600"/>
              </a:lnSpc>
              <a:buNone/>
            </a:pPr>
            <a:r>
              <a:rPr lang="en-US" sz="1650" dirty="0">
                <a:solidFill>
                  <a:srgbClr val="4C4C4D"/>
                </a:solidFill>
                <a:latin typeface="Heebo" pitchFamily="34" charset="0"/>
                <a:ea typeface="Heebo" pitchFamily="34" charset="-122"/>
                <a:cs typeface="Heebo" pitchFamily="34" charset="-120"/>
              </a:rPr>
              <a:t>For example, the following line assigns the string "Hello, World!" to the variable `greeting`.</a:t>
            </a:r>
            <a:endParaRPr lang="en-US" sz="1650" dirty="0"/>
          </a:p>
        </p:txBody>
      </p:sp>
      <p:sp>
        <p:nvSpPr>
          <p:cNvPr id="6" name="Shape 3"/>
          <p:cNvSpPr/>
          <p:nvPr/>
        </p:nvSpPr>
        <p:spPr>
          <a:xfrm>
            <a:off x="735925" y="4863941"/>
            <a:ext cx="7672149" cy="651629"/>
          </a:xfrm>
          <a:prstGeom prst="roundRect">
            <a:avLst>
              <a:gd name="adj" fmla="val 4840"/>
            </a:avLst>
          </a:prstGeom>
          <a:solidFill>
            <a:srgbClr val="CCD7FF"/>
          </a:solidFill>
          <a:ln/>
        </p:spPr>
      </p:sp>
      <p:sp>
        <p:nvSpPr>
          <p:cNvPr id="7" name="Shape 4"/>
          <p:cNvSpPr/>
          <p:nvPr/>
        </p:nvSpPr>
        <p:spPr>
          <a:xfrm>
            <a:off x="725448" y="4863941"/>
            <a:ext cx="7693104" cy="651629"/>
          </a:xfrm>
          <a:prstGeom prst="roundRect">
            <a:avLst>
              <a:gd name="adj" fmla="val 4840"/>
            </a:avLst>
          </a:prstGeom>
          <a:solidFill>
            <a:srgbClr val="CCD7FF"/>
          </a:solidFill>
          <a:ln/>
        </p:spPr>
      </p:sp>
      <p:sp>
        <p:nvSpPr>
          <p:cNvPr id="8" name="Text 5"/>
          <p:cNvSpPr/>
          <p:nvPr/>
        </p:nvSpPr>
        <p:spPr>
          <a:xfrm>
            <a:off x="935712" y="5021580"/>
            <a:ext cx="7272576" cy="336352"/>
          </a:xfrm>
          <a:prstGeom prst="rect">
            <a:avLst/>
          </a:prstGeom>
          <a:noFill/>
          <a:ln/>
        </p:spPr>
        <p:txBody>
          <a:bodyPr wrap="none" lIns="0" tIns="0" rIns="0" bIns="0" rtlCol="0" anchor="t"/>
          <a:lstStyle/>
          <a:p>
            <a:pPr indent="0" marL="0">
              <a:lnSpc>
                <a:spcPts val="2600"/>
              </a:lnSpc>
              <a:buNone/>
            </a:pPr>
            <a:r>
              <a:rPr lang="en-US" sz="1650" dirty="0">
                <a:solidFill>
                  <a:srgbClr val="4C4C4D"/>
                </a:solidFill>
                <a:highlight>
                  <a:srgbClr val="CCD7FF"/>
                </a:highlight>
                <a:latin typeface="Consolas" pitchFamily="34" charset="0"/>
                <a:ea typeface="Consolas" pitchFamily="34" charset="-122"/>
                <a:cs typeface="Consolas" pitchFamily="34" charset="-120"/>
              </a:rPr>
              <a:t>greeting = "Hello, World!"</a:t>
            </a:r>
            <a:endParaRPr lang="en-US" sz="1650" dirty="0"/>
          </a:p>
        </p:txBody>
      </p:sp>
      <p:sp>
        <p:nvSpPr>
          <p:cNvPr id="9" name="Text 6"/>
          <p:cNvSpPr/>
          <p:nvPr/>
        </p:nvSpPr>
        <p:spPr>
          <a:xfrm>
            <a:off x="735925" y="5752028"/>
            <a:ext cx="7672149" cy="336352"/>
          </a:xfrm>
          <a:prstGeom prst="rect">
            <a:avLst/>
          </a:prstGeom>
          <a:noFill/>
          <a:ln/>
        </p:spPr>
        <p:txBody>
          <a:bodyPr wrap="none" lIns="0" tIns="0" rIns="0" bIns="0" rtlCol="0" anchor="t"/>
          <a:lstStyle/>
          <a:p>
            <a:pPr indent="0" marL="0">
              <a:lnSpc>
                <a:spcPts val="2600"/>
              </a:lnSpc>
              <a:buNone/>
            </a:pPr>
            <a:r>
              <a:rPr lang="en-US" sz="1650" dirty="0">
                <a:solidFill>
                  <a:srgbClr val="4C4C4D"/>
                </a:solidFill>
                <a:latin typeface="Heebo" pitchFamily="34" charset="0"/>
                <a:ea typeface="Heebo" pitchFamily="34" charset="-122"/>
                <a:cs typeface="Heebo" pitchFamily="34" charset="-120"/>
              </a:rPr>
              <a:t>Here are some more examples:</a:t>
            </a:r>
            <a:endParaRPr lang="en-US" sz="1650" dirty="0"/>
          </a:p>
        </p:txBody>
      </p:sp>
      <p:sp>
        <p:nvSpPr>
          <p:cNvPr id="10" name="Shape 7"/>
          <p:cNvSpPr/>
          <p:nvPr/>
        </p:nvSpPr>
        <p:spPr>
          <a:xfrm>
            <a:off x="735925" y="6324838"/>
            <a:ext cx="7672149" cy="1324332"/>
          </a:xfrm>
          <a:prstGeom prst="roundRect">
            <a:avLst>
              <a:gd name="adj" fmla="val 2382"/>
            </a:avLst>
          </a:prstGeom>
          <a:solidFill>
            <a:srgbClr val="CCD7FF"/>
          </a:solidFill>
          <a:ln/>
        </p:spPr>
      </p:sp>
      <p:sp>
        <p:nvSpPr>
          <p:cNvPr id="11" name="Shape 8"/>
          <p:cNvSpPr/>
          <p:nvPr/>
        </p:nvSpPr>
        <p:spPr>
          <a:xfrm>
            <a:off x="725448" y="6324838"/>
            <a:ext cx="7693104" cy="1324332"/>
          </a:xfrm>
          <a:prstGeom prst="roundRect">
            <a:avLst>
              <a:gd name="adj" fmla="val 2382"/>
            </a:avLst>
          </a:prstGeom>
          <a:solidFill>
            <a:srgbClr val="CCD7FF"/>
          </a:solidFill>
          <a:ln/>
        </p:spPr>
      </p:sp>
      <p:sp>
        <p:nvSpPr>
          <p:cNvPr id="12" name="Text 9"/>
          <p:cNvSpPr/>
          <p:nvPr/>
        </p:nvSpPr>
        <p:spPr>
          <a:xfrm>
            <a:off x="935712" y="6482477"/>
            <a:ext cx="7272576" cy="1009055"/>
          </a:xfrm>
          <a:prstGeom prst="rect">
            <a:avLst/>
          </a:prstGeom>
          <a:noFill/>
          <a:ln/>
        </p:spPr>
        <p:txBody>
          <a:bodyPr wrap="square" lIns="0" tIns="0" rIns="0" bIns="0" rtlCol="0" anchor="t"/>
          <a:lstStyle/>
          <a:p>
            <a:pPr indent="0" marL="0">
              <a:lnSpc>
                <a:spcPts val="2600"/>
              </a:lnSpc>
              <a:buNone/>
            </a:pPr>
            <a:r>
              <a:rPr lang="en-US" sz="1650" dirty="0">
                <a:solidFill>
                  <a:srgbClr val="4C4C4D"/>
                </a:solidFill>
                <a:highlight>
                  <a:srgbClr val="CCD7FF"/>
                </a:highlight>
                <a:latin typeface="Consolas" pitchFamily="34" charset="0"/>
                <a:ea typeface="Consolas" pitchFamily="34" charset="-122"/>
                <a:cs typeface="Consolas" pitchFamily="34" charset="-120"/>
              </a:rPr>
              <a:t>name = "Alice"</a:t>
            </a:r>
            <a:endParaRPr lang="en-US" sz="1650" dirty="0"/>
          </a:p>
          <a:p>
            <a:pPr indent="0" marL="0">
              <a:lnSpc>
                <a:spcPts val="2600"/>
              </a:lnSpc>
              <a:buNone/>
            </a:pPr>
            <a:r>
              <a:rPr lang="en-US" sz="1650" dirty="0">
                <a:solidFill>
                  <a:srgbClr val="4C4C4D"/>
                </a:solidFill>
                <a:highlight>
                  <a:srgbClr val="CCD7FF"/>
                </a:highlight>
                <a:latin typeface="Consolas" pitchFamily="34" charset="0"/>
                <a:ea typeface="Consolas" pitchFamily="34" charset="-122"/>
                <a:cs typeface="Consolas" pitchFamily="34" charset="-120"/>
              </a:rPr>
              <a:t>city = "New York"</a:t>
            </a:r>
            <a:endParaRPr lang="en-US" sz="1650" dirty="0"/>
          </a:p>
          <a:p>
            <a:pPr indent="0" marL="0">
              <a:lnSpc>
                <a:spcPts val="2600"/>
              </a:lnSpc>
              <a:buNone/>
            </a:pPr>
            <a:r>
              <a:rPr lang="en-US" sz="1650" dirty="0">
                <a:solidFill>
                  <a:srgbClr val="4C4C4D"/>
                </a:solidFill>
                <a:highlight>
                  <a:srgbClr val="CCD7FF"/>
                </a:highlight>
                <a:latin typeface="Consolas" pitchFamily="34" charset="0"/>
                <a:ea typeface="Consolas" pitchFamily="34" charset="-122"/>
                <a:cs typeface="Consolas" pitchFamily="34" charset="-120"/>
              </a:rPr>
              <a:t>message = "The quick brown fox jumps over the lazy dog."</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960834"/>
            <a:ext cx="5862518" cy="708779"/>
          </a:xfrm>
          <a:prstGeom prst="rect">
            <a:avLst/>
          </a:prstGeom>
          <a:noFill/>
          <a:ln/>
        </p:spPr>
        <p:txBody>
          <a:bodyPr wrap="none" lIns="0" tIns="0" rIns="0" bIns="0" rtlCol="0" anchor="t"/>
          <a:lstStyle/>
          <a:p>
            <a:pPr indent="0" marL="0">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Measuring String Length</a:t>
            </a:r>
            <a:endParaRPr lang="en-US" sz="4450" dirty="0"/>
          </a:p>
        </p:txBody>
      </p:sp>
      <p:pic>
        <p:nvPicPr>
          <p:cNvPr id="3" name="Image 0" descr="preencoded.png">    </p:cNvPr>
          <p:cNvPicPr>
            <a:picLocks noChangeAspect="1"/>
          </p:cNvPicPr>
          <p:nvPr/>
        </p:nvPicPr>
        <p:blipFill>
          <a:blip r:embed="rId1"/>
          <a:stretch>
            <a:fillRect/>
          </a:stretch>
        </p:blipFill>
        <p:spPr>
          <a:xfrm>
            <a:off x="793790" y="2123242"/>
            <a:ext cx="566976" cy="566976"/>
          </a:xfrm>
          <a:prstGeom prst="rect">
            <a:avLst/>
          </a:prstGeom>
        </p:spPr>
      </p:pic>
      <p:sp>
        <p:nvSpPr>
          <p:cNvPr id="4" name="Text 1"/>
          <p:cNvSpPr/>
          <p:nvPr/>
        </p:nvSpPr>
        <p:spPr>
          <a:xfrm>
            <a:off x="793790" y="291703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The `len()` Function</a:t>
            </a:r>
            <a:endParaRPr lang="en-US" sz="2200" dirty="0"/>
          </a:p>
        </p:txBody>
      </p:sp>
      <p:sp>
        <p:nvSpPr>
          <p:cNvPr id="5" name="Text 2"/>
          <p:cNvSpPr/>
          <p:nvPr/>
        </p:nvSpPr>
        <p:spPr>
          <a:xfrm>
            <a:off x="793790" y="3407450"/>
            <a:ext cx="6351270" cy="1451610"/>
          </a:xfrm>
          <a:prstGeom prst="rect">
            <a:avLst/>
          </a:prstGeom>
          <a:noFill/>
          <a:ln/>
        </p:spPr>
        <p:txBody>
          <a:bodyPr wrap="square" lIns="0" tIns="0" rIns="0" bIns="0" rtlCol="0" anchor="t"/>
          <a:lstStyle/>
          <a:p>
            <a:pPr algn="l" indent="0" marL="0">
              <a:lnSpc>
                <a:spcPts val="2850"/>
              </a:lnSpc>
              <a:buNone/>
            </a:pPr>
            <a:r>
              <a:rPr lang="en-US" sz="1750" dirty="0">
                <a:solidFill>
                  <a:srgbClr val="4C4C4D"/>
                </a:solidFill>
                <a:latin typeface="Heebo" pitchFamily="34" charset="0"/>
                <a:ea typeface="Heebo" pitchFamily="34" charset="-122"/>
                <a:cs typeface="Heebo" pitchFamily="34" charset="-120"/>
              </a:rPr>
              <a:t>The built-in function `len()` calculates the number of characters in a string. It takes a string as input and returns its length as an integer. This function provides a simple and efficient way to determine the size of a string.</a:t>
            </a:r>
            <a:endParaRPr lang="en-US" sz="1750" dirty="0"/>
          </a:p>
        </p:txBody>
      </p:sp>
      <p:sp>
        <p:nvSpPr>
          <p:cNvPr id="6" name="Shape 3"/>
          <p:cNvSpPr/>
          <p:nvPr/>
        </p:nvSpPr>
        <p:spPr>
          <a:xfrm>
            <a:off x="793790" y="5114211"/>
            <a:ext cx="6351270" cy="2154555"/>
          </a:xfrm>
          <a:prstGeom prst="roundRect">
            <a:avLst>
              <a:gd name="adj" fmla="val 1579"/>
            </a:avLst>
          </a:prstGeom>
          <a:solidFill>
            <a:srgbClr val="CCD7FF"/>
          </a:solidFill>
          <a:ln/>
        </p:spPr>
      </p:sp>
      <p:sp>
        <p:nvSpPr>
          <p:cNvPr id="7" name="Shape 4"/>
          <p:cNvSpPr/>
          <p:nvPr/>
        </p:nvSpPr>
        <p:spPr>
          <a:xfrm>
            <a:off x="782479" y="5114211"/>
            <a:ext cx="6373892" cy="2154555"/>
          </a:xfrm>
          <a:prstGeom prst="roundRect">
            <a:avLst>
              <a:gd name="adj" fmla="val 1579"/>
            </a:avLst>
          </a:prstGeom>
          <a:solidFill>
            <a:srgbClr val="CCD7FF"/>
          </a:solidFill>
          <a:ln/>
        </p:spPr>
      </p:sp>
      <p:sp>
        <p:nvSpPr>
          <p:cNvPr id="8" name="Text 5"/>
          <p:cNvSpPr/>
          <p:nvPr/>
        </p:nvSpPr>
        <p:spPr>
          <a:xfrm>
            <a:off x="1009293" y="5284232"/>
            <a:ext cx="5920264" cy="1814513"/>
          </a:xfrm>
          <a:prstGeom prst="rect">
            <a:avLst/>
          </a:prstGeom>
          <a:noFill/>
          <a:ln/>
        </p:spPr>
        <p:txBody>
          <a:bodyPr wrap="square" lIns="0" tIns="0" rIns="0" bIns="0" rtlCol="0" anchor="t"/>
          <a:lstStyle/>
          <a:p>
            <a:pPr algn="l" indent="0" marL="0">
              <a:lnSpc>
                <a:spcPts val="2850"/>
              </a:lnSpc>
              <a:buNone/>
            </a:pPr>
            <a:r>
              <a:rPr lang="en-US" sz="1750" dirty="0">
                <a:solidFill>
                  <a:srgbClr val="4C4C4D"/>
                </a:solidFill>
                <a:highlight>
                  <a:srgbClr val="CCD7FF"/>
                </a:highlight>
                <a:latin typeface="Consolas" pitchFamily="34" charset="0"/>
                <a:ea typeface="Consolas" pitchFamily="34" charset="-122"/>
                <a:cs typeface="Consolas" pitchFamily="34" charset="-120"/>
              </a:rPr>
              <a:t>&gt;&gt;&gt; len("Hello")</a:t>
            </a:r>
            <a:endParaRPr lang="en-US" sz="1750" dirty="0"/>
          </a:p>
          <a:p>
            <a:pPr algn="l" indent="0" marL="0">
              <a:lnSpc>
                <a:spcPts val="2850"/>
              </a:lnSpc>
              <a:buNone/>
            </a:pPr>
            <a:r>
              <a:rPr lang="en-US" sz="1750" dirty="0">
                <a:solidFill>
                  <a:srgbClr val="4C4C4D"/>
                </a:solidFill>
                <a:highlight>
                  <a:srgbClr val="CCD7FF"/>
                </a:highlight>
                <a:latin typeface="Consolas" pitchFamily="34" charset="0"/>
                <a:ea typeface="Consolas" pitchFamily="34" charset="-122"/>
                <a:cs typeface="Consolas" pitchFamily="34" charset="-120"/>
              </a:rPr>
              <a:t>5</a:t>
            </a:r>
            <a:endParaRPr lang="en-US" sz="1750" dirty="0"/>
          </a:p>
          <a:p>
            <a:pPr algn="l" indent="0" marL="0">
              <a:lnSpc>
                <a:spcPts val="2850"/>
              </a:lnSpc>
              <a:buNone/>
            </a:pPr>
            <a:endParaRPr lang="en-US" sz="1750" dirty="0"/>
          </a:p>
          <a:p>
            <a:pPr algn="l" indent="0" marL="0">
              <a:lnSpc>
                <a:spcPts val="2850"/>
              </a:lnSpc>
              <a:buNone/>
            </a:pPr>
            <a:r>
              <a:rPr lang="en-US" sz="1750" dirty="0">
                <a:solidFill>
                  <a:srgbClr val="4C4C4D"/>
                </a:solidFill>
                <a:highlight>
                  <a:srgbClr val="CCD7FF"/>
                </a:highlight>
                <a:latin typeface="Consolas" pitchFamily="34" charset="0"/>
                <a:ea typeface="Consolas" pitchFamily="34" charset="-122"/>
                <a:cs typeface="Consolas" pitchFamily="34" charset="-120"/>
              </a:rPr>
              <a:t>&gt;&gt;&gt; len("This is a longer string.")</a:t>
            </a:r>
            <a:endParaRPr lang="en-US" sz="1750" dirty="0"/>
          </a:p>
          <a:p>
            <a:pPr algn="l" indent="0" marL="0">
              <a:lnSpc>
                <a:spcPts val="2850"/>
              </a:lnSpc>
              <a:buNone/>
            </a:pPr>
            <a:r>
              <a:rPr lang="en-US" sz="1750" dirty="0">
                <a:solidFill>
                  <a:srgbClr val="4C4C4D"/>
                </a:solidFill>
                <a:highlight>
                  <a:srgbClr val="CCD7FF"/>
                </a:highlight>
                <a:latin typeface="Consolas" pitchFamily="34" charset="0"/>
                <a:ea typeface="Consolas" pitchFamily="34" charset="-122"/>
                <a:cs typeface="Consolas" pitchFamily="34" charset="-120"/>
              </a:rPr>
              <a:t>22</a:t>
            </a:r>
            <a:endParaRPr lang="en-US" sz="1750" dirty="0"/>
          </a:p>
        </p:txBody>
      </p:sp>
      <p:pic>
        <p:nvPicPr>
          <p:cNvPr id="9" name="Image 1" descr="preencoded.png">    </p:cNvPr>
          <p:cNvPicPr>
            <a:picLocks noChangeAspect="1"/>
          </p:cNvPicPr>
          <p:nvPr/>
        </p:nvPicPr>
        <p:blipFill>
          <a:blip r:embed="rId2"/>
          <a:stretch>
            <a:fillRect/>
          </a:stretch>
        </p:blipFill>
        <p:spPr>
          <a:xfrm>
            <a:off x="7485221" y="2123242"/>
            <a:ext cx="566976" cy="566976"/>
          </a:xfrm>
          <a:prstGeom prst="rect">
            <a:avLst/>
          </a:prstGeom>
        </p:spPr>
      </p:pic>
      <p:sp>
        <p:nvSpPr>
          <p:cNvPr id="10" name="Text 6"/>
          <p:cNvSpPr/>
          <p:nvPr/>
        </p:nvSpPr>
        <p:spPr>
          <a:xfrm>
            <a:off x="7485221" y="291703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Example</a:t>
            </a:r>
            <a:endParaRPr lang="en-US" sz="2200" dirty="0"/>
          </a:p>
        </p:txBody>
      </p:sp>
      <p:sp>
        <p:nvSpPr>
          <p:cNvPr id="11" name="Text 7"/>
          <p:cNvSpPr/>
          <p:nvPr/>
        </p:nvSpPr>
        <p:spPr>
          <a:xfrm>
            <a:off x="7485221" y="3407450"/>
            <a:ext cx="6351389" cy="1451610"/>
          </a:xfrm>
          <a:prstGeom prst="rect">
            <a:avLst/>
          </a:prstGeom>
          <a:noFill/>
          <a:ln/>
        </p:spPr>
        <p:txBody>
          <a:bodyPr wrap="square" lIns="0" tIns="0" rIns="0" bIns="0" rtlCol="0" anchor="t"/>
          <a:lstStyle/>
          <a:p>
            <a:pPr algn="l" indent="0" marL="0">
              <a:lnSpc>
                <a:spcPts val="2850"/>
              </a:lnSpc>
              <a:buNone/>
            </a:pPr>
            <a:r>
              <a:rPr lang="en-US" sz="1750" dirty="0">
                <a:solidFill>
                  <a:srgbClr val="4C4C4D"/>
                </a:solidFill>
                <a:latin typeface="Heebo" pitchFamily="34" charset="0"/>
                <a:ea typeface="Heebo" pitchFamily="34" charset="-122"/>
                <a:cs typeface="Heebo" pitchFamily="34" charset="-120"/>
              </a:rPr>
              <a:t>For example, `len("Hello, world!")` returns 13, which is the number of characters in the string. This includes spaces and punctuation marks. Understanding string length is crucial when working with strings in Python.</a:t>
            </a:r>
            <a:endParaRPr lang="en-US" sz="1750" dirty="0"/>
          </a:p>
        </p:txBody>
      </p:sp>
      <p:sp>
        <p:nvSpPr>
          <p:cNvPr id="12" name="Shape 8"/>
          <p:cNvSpPr/>
          <p:nvPr/>
        </p:nvSpPr>
        <p:spPr>
          <a:xfrm>
            <a:off x="7485221" y="5114211"/>
            <a:ext cx="6351389" cy="2154555"/>
          </a:xfrm>
          <a:prstGeom prst="roundRect">
            <a:avLst>
              <a:gd name="adj" fmla="val 1579"/>
            </a:avLst>
          </a:prstGeom>
          <a:solidFill>
            <a:srgbClr val="CCD7FF"/>
          </a:solidFill>
          <a:ln/>
        </p:spPr>
      </p:sp>
      <p:sp>
        <p:nvSpPr>
          <p:cNvPr id="13" name="Shape 9"/>
          <p:cNvSpPr/>
          <p:nvPr/>
        </p:nvSpPr>
        <p:spPr>
          <a:xfrm>
            <a:off x="7473910" y="5114211"/>
            <a:ext cx="6374011" cy="2154555"/>
          </a:xfrm>
          <a:prstGeom prst="roundRect">
            <a:avLst>
              <a:gd name="adj" fmla="val 1579"/>
            </a:avLst>
          </a:prstGeom>
          <a:solidFill>
            <a:srgbClr val="CCD7FF"/>
          </a:solidFill>
          <a:ln/>
        </p:spPr>
      </p:sp>
      <p:sp>
        <p:nvSpPr>
          <p:cNvPr id="14" name="Text 10"/>
          <p:cNvSpPr/>
          <p:nvPr/>
        </p:nvSpPr>
        <p:spPr>
          <a:xfrm>
            <a:off x="7700724" y="5284232"/>
            <a:ext cx="5920383" cy="1814513"/>
          </a:xfrm>
          <a:prstGeom prst="rect">
            <a:avLst/>
          </a:prstGeom>
          <a:noFill/>
          <a:ln/>
        </p:spPr>
        <p:txBody>
          <a:bodyPr wrap="square" lIns="0" tIns="0" rIns="0" bIns="0" rtlCol="0" anchor="t"/>
          <a:lstStyle/>
          <a:p>
            <a:pPr algn="l" indent="0" marL="0">
              <a:lnSpc>
                <a:spcPts val="2850"/>
              </a:lnSpc>
              <a:buNone/>
            </a:pPr>
            <a:r>
              <a:rPr lang="en-US" sz="1750" dirty="0">
                <a:solidFill>
                  <a:srgbClr val="4C4C4D"/>
                </a:solidFill>
                <a:highlight>
                  <a:srgbClr val="CCD7FF"/>
                </a:highlight>
                <a:latin typeface="Consolas" pitchFamily="34" charset="0"/>
                <a:ea typeface="Consolas" pitchFamily="34" charset="-122"/>
                <a:cs typeface="Consolas" pitchFamily="34" charset="-120"/>
              </a:rPr>
              <a:t>&gt;&gt;&gt; len("Hello, world!")</a:t>
            </a:r>
            <a:endParaRPr lang="en-US" sz="1750" dirty="0"/>
          </a:p>
          <a:p>
            <a:pPr algn="l" indent="0" marL="0">
              <a:lnSpc>
                <a:spcPts val="2850"/>
              </a:lnSpc>
              <a:buNone/>
            </a:pPr>
            <a:r>
              <a:rPr lang="en-US" sz="1750" dirty="0">
                <a:solidFill>
                  <a:srgbClr val="4C4C4D"/>
                </a:solidFill>
                <a:highlight>
                  <a:srgbClr val="CCD7FF"/>
                </a:highlight>
                <a:latin typeface="Consolas" pitchFamily="34" charset="0"/>
                <a:ea typeface="Consolas" pitchFamily="34" charset="-122"/>
                <a:cs typeface="Consolas" pitchFamily="34" charset="-120"/>
              </a:rPr>
              <a:t>13</a:t>
            </a:r>
            <a:endParaRPr lang="en-US" sz="1750" dirty="0"/>
          </a:p>
          <a:p>
            <a:pPr algn="l" indent="0" marL="0">
              <a:lnSpc>
                <a:spcPts val="2850"/>
              </a:lnSpc>
              <a:buNone/>
            </a:pPr>
            <a:endParaRPr lang="en-US" sz="1750" dirty="0"/>
          </a:p>
          <a:p>
            <a:pPr algn="l" indent="0" marL="0">
              <a:lnSpc>
                <a:spcPts val="2850"/>
              </a:lnSpc>
              <a:buNone/>
            </a:pPr>
            <a:r>
              <a:rPr lang="en-US" sz="1750" dirty="0">
                <a:solidFill>
                  <a:srgbClr val="4C4C4D"/>
                </a:solidFill>
                <a:highlight>
                  <a:srgbClr val="CCD7FF"/>
                </a:highlight>
                <a:latin typeface="Consolas" pitchFamily="34" charset="0"/>
                <a:ea typeface="Consolas" pitchFamily="34" charset="-122"/>
                <a:cs typeface="Consolas" pitchFamily="34" charset="-120"/>
              </a:rPr>
              <a:t>&gt;&gt;&gt; len("Python is fun to learn!")</a:t>
            </a:r>
            <a:endParaRPr lang="en-US" sz="1750" dirty="0"/>
          </a:p>
          <a:p>
            <a:pPr algn="l" indent="0" marL="0">
              <a:lnSpc>
                <a:spcPts val="2850"/>
              </a:lnSpc>
              <a:buNone/>
            </a:pPr>
            <a:r>
              <a:rPr lang="en-US" sz="1750" dirty="0">
                <a:solidFill>
                  <a:srgbClr val="4C4C4D"/>
                </a:solidFill>
                <a:highlight>
                  <a:srgbClr val="CCD7FF"/>
                </a:highlight>
                <a:latin typeface="Consolas" pitchFamily="34" charset="0"/>
                <a:ea typeface="Consolas" pitchFamily="34" charset="-122"/>
                <a:cs typeface="Consolas" pitchFamily="34" charset="-120"/>
              </a:rPr>
              <a:t>21</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01873" y="693420"/>
            <a:ext cx="7278886" cy="864989"/>
          </a:xfrm>
          <a:prstGeom prst="rect">
            <a:avLst/>
          </a:prstGeom>
          <a:noFill/>
          <a:ln/>
        </p:spPr>
        <p:txBody>
          <a:bodyPr wrap="none" lIns="0" tIns="0" rIns="0" bIns="0" rtlCol="0" anchor="t"/>
          <a:lstStyle/>
          <a:p>
            <a:pPr indent="0" marL="0">
              <a:lnSpc>
                <a:spcPts val="6800"/>
              </a:lnSpc>
              <a:buNone/>
            </a:pPr>
            <a:r>
              <a:rPr lang="en-US" sz="5400" dirty="0">
                <a:solidFill>
                  <a:srgbClr val="152D47"/>
                </a:solidFill>
                <a:latin typeface="Crimson Pro Semi Bold" pitchFamily="34" charset="0"/>
                <a:ea typeface="Crimson Pro Semi Bold" pitchFamily="34" charset="-122"/>
                <a:cs typeface="Crimson Pro Semi Bold" pitchFamily="34" charset="-120"/>
              </a:rPr>
              <a:t>String Slicing and Joining</a:t>
            </a:r>
            <a:endParaRPr lang="en-US" sz="5400" dirty="0"/>
          </a:p>
        </p:txBody>
      </p:sp>
      <p:sp>
        <p:nvSpPr>
          <p:cNvPr id="4" name="Text 1"/>
          <p:cNvSpPr/>
          <p:nvPr/>
        </p:nvSpPr>
        <p:spPr>
          <a:xfrm>
            <a:off x="701873" y="1859161"/>
            <a:ext cx="7740253" cy="1604963"/>
          </a:xfrm>
          <a:prstGeom prst="rect">
            <a:avLst/>
          </a:prstGeom>
          <a:noFill/>
          <a:ln/>
        </p:spPr>
        <p:txBody>
          <a:bodyPr wrap="square" lIns="0" tIns="0" rIns="0" bIns="0" rtlCol="0" anchor="t"/>
          <a:lstStyle/>
          <a:p>
            <a:pPr indent="0" marL="0">
              <a:lnSpc>
                <a:spcPts val="2500"/>
              </a:lnSpc>
              <a:buNone/>
            </a:pPr>
            <a:r>
              <a:rPr lang="en-US" sz="1550" dirty="0">
                <a:solidFill>
                  <a:srgbClr val="4C4C4D"/>
                </a:solidFill>
                <a:latin typeface="Heebo" pitchFamily="34" charset="0"/>
                <a:ea typeface="Heebo" pitchFamily="34" charset="-122"/>
                <a:cs typeface="Heebo" pitchFamily="34" charset="-120"/>
              </a:rPr>
              <a:t>String slicing lets you extract specific portions of a string. Think of it like taking a slice from a pizza, but for text. You can access individual characters or larger substrings, defining the starting and ending points. String joining combines multiple strings into a single string, creating a larger whole. You specify a separator to join the strings together.</a:t>
            </a:r>
            <a:endParaRPr lang="en-US" sz="1550" dirty="0"/>
          </a:p>
        </p:txBody>
      </p:sp>
      <p:sp>
        <p:nvSpPr>
          <p:cNvPr id="5" name="Text 2"/>
          <p:cNvSpPr/>
          <p:nvPr/>
        </p:nvSpPr>
        <p:spPr>
          <a:xfrm>
            <a:off x="701873" y="3689747"/>
            <a:ext cx="7740253" cy="320992"/>
          </a:xfrm>
          <a:prstGeom prst="rect">
            <a:avLst/>
          </a:prstGeom>
          <a:noFill/>
          <a:ln/>
        </p:spPr>
        <p:txBody>
          <a:bodyPr wrap="none" lIns="0" tIns="0" rIns="0" bIns="0" rtlCol="0" anchor="t"/>
          <a:lstStyle/>
          <a:p>
            <a:pPr indent="0" marL="0">
              <a:lnSpc>
                <a:spcPts val="2500"/>
              </a:lnSpc>
              <a:buNone/>
            </a:pPr>
            <a:r>
              <a:rPr lang="en-US" sz="1550" dirty="0">
                <a:solidFill>
                  <a:srgbClr val="4C4C4D"/>
                </a:solidFill>
                <a:latin typeface="Heebo" pitchFamily="34" charset="0"/>
                <a:ea typeface="Heebo" pitchFamily="34" charset="-122"/>
                <a:cs typeface="Heebo" pitchFamily="34" charset="-120"/>
              </a:rPr>
              <a:t>**Example: Slicing**</a:t>
            </a:r>
            <a:endParaRPr lang="en-US" sz="1550" dirty="0"/>
          </a:p>
        </p:txBody>
      </p:sp>
      <p:sp>
        <p:nvSpPr>
          <p:cNvPr id="6" name="Shape 3"/>
          <p:cNvSpPr/>
          <p:nvPr/>
        </p:nvSpPr>
        <p:spPr>
          <a:xfrm>
            <a:off x="701873" y="4236363"/>
            <a:ext cx="7740253" cy="1263729"/>
          </a:xfrm>
          <a:prstGeom prst="roundRect">
            <a:avLst>
              <a:gd name="adj" fmla="val 2381"/>
            </a:avLst>
          </a:prstGeom>
          <a:solidFill>
            <a:srgbClr val="CCD7FF"/>
          </a:solidFill>
          <a:ln/>
        </p:spPr>
      </p:sp>
      <p:sp>
        <p:nvSpPr>
          <p:cNvPr id="7" name="Shape 4"/>
          <p:cNvSpPr/>
          <p:nvPr/>
        </p:nvSpPr>
        <p:spPr>
          <a:xfrm>
            <a:off x="691872" y="4236363"/>
            <a:ext cx="7760256" cy="1263729"/>
          </a:xfrm>
          <a:prstGeom prst="roundRect">
            <a:avLst>
              <a:gd name="adj" fmla="val 2381"/>
            </a:avLst>
          </a:prstGeom>
          <a:solidFill>
            <a:srgbClr val="CCD7FF"/>
          </a:solidFill>
          <a:ln/>
        </p:spPr>
      </p:sp>
      <p:sp>
        <p:nvSpPr>
          <p:cNvPr id="8" name="Text 5"/>
          <p:cNvSpPr/>
          <p:nvPr/>
        </p:nvSpPr>
        <p:spPr>
          <a:xfrm>
            <a:off x="892373" y="4386739"/>
            <a:ext cx="7359253" cy="962978"/>
          </a:xfrm>
          <a:prstGeom prst="rect">
            <a:avLst/>
          </a:prstGeom>
          <a:noFill/>
          <a:ln/>
        </p:spPr>
        <p:txBody>
          <a:bodyPr wrap="square" lIns="0" tIns="0" rIns="0" bIns="0" rtlCol="0" anchor="t"/>
          <a:lstStyle/>
          <a:p>
            <a:pPr indent="0" marL="0">
              <a:lnSpc>
                <a:spcPts val="2500"/>
              </a:lnSpc>
              <a:buNone/>
            </a:pPr>
            <a:r>
              <a:rPr lang="en-US" sz="1550" dirty="0">
                <a:solidFill>
                  <a:srgbClr val="4C4C4D"/>
                </a:solidFill>
                <a:highlight>
                  <a:srgbClr val="CCD7FF"/>
                </a:highlight>
                <a:latin typeface="Consolas" pitchFamily="34" charset="0"/>
                <a:ea typeface="Consolas" pitchFamily="34" charset="-122"/>
                <a:cs typeface="Consolas" pitchFamily="34" charset="-120"/>
              </a:rPr>
              <a:t>my_string = "Hello, world!"</a:t>
            </a:r>
            <a:endParaRPr lang="en-US" sz="1550" dirty="0"/>
          </a:p>
          <a:p>
            <a:pPr indent="0" marL="0">
              <a:lnSpc>
                <a:spcPts val="2500"/>
              </a:lnSpc>
              <a:buNone/>
            </a:pPr>
            <a:r>
              <a:rPr lang="en-US" sz="1550" dirty="0">
                <a:solidFill>
                  <a:srgbClr val="4C4C4D"/>
                </a:solidFill>
                <a:highlight>
                  <a:srgbClr val="CCD7FF"/>
                </a:highlight>
                <a:latin typeface="Consolas" pitchFamily="34" charset="0"/>
                <a:ea typeface="Consolas" pitchFamily="34" charset="-122"/>
                <a:cs typeface="Consolas" pitchFamily="34" charset="-120"/>
              </a:rPr>
              <a:t>substring = my_string[7:12] # Extracts "world"</a:t>
            </a:r>
            <a:endParaRPr lang="en-US" sz="1550" dirty="0"/>
          </a:p>
          <a:p>
            <a:pPr indent="0" marL="0">
              <a:lnSpc>
                <a:spcPts val="2500"/>
              </a:lnSpc>
              <a:buNone/>
            </a:pPr>
            <a:r>
              <a:rPr lang="en-US" sz="1550" dirty="0">
                <a:solidFill>
                  <a:srgbClr val="4C4C4D"/>
                </a:solidFill>
                <a:highlight>
                  <a:srgbClr val="CCD7FF"/>
                </a:highlight>
                <a:latin typeface="Consolas" pitchFamily="34" charset="0"/>
                <a:ea typeface="Consolas" pitchFamily="34" charset="-122"/>
                <a:cs typeface="Consolas" pitchFamily="34" charset="-120"/>
              </a:rPr>
              <a:t>print(substring)  # Output: world</a:t>
            </a:r>
            <a:endParaRPr lang="en-US" sz="1550" dirty="0"/>
          </a:p>
        </p:txBody>
      </p:sp>
      <p:sp>
        <p:nvSpPr>
          <p:cNvPr id="9" name="Text 6"/>
          <p:cNvSpPr/>
          <p:nvPr/>
        </p:nvSpPr>
        <p:spPr>
          <a:xfrm>
            <a:off x="701873" y="5725716"/>
            <a:ext cx="7740253" cy="320992"/>
          </a:xfrm>
          <a:prstGeom prst="rect">
            <a:avLst/>
          </a:prstGeom>
          <a:noFill/>
          <a:ln/>
        </p:spPr>
        <p:txBody>
          <a:bodyPr wrap="none" lIns="0" tIns="0" rIns="0" bIns="0" rtlCol="0" anchor="t"/>
          <a:lstStyle/>
          <a:p>
            <a:pPr indent="0" marL="0">
              <a:lnSpc>
                <a:spcPts val="2500"/>
              </a:lnSpc>
              <a:buNone/>
            </a:pPr>
            <a:r>
              <a:rPr lang="en-US" sz="1550" dirty="0">
                <a:solidFill>
                  <a:srgbClr val="4C4C4D"/>
                </a:solidFill>
                <a:latin typeface="Heebo" pitchFamily="34" charset="0"/>
                <a:ea typeface="Heebo" pitchFamily="34" charset="-122"/>
                <a:cs typeface="Heebo" pitchFamily="34" charset="-120"/>
              </a:rPr>
              <a:t>**Example: Joining**</a:t>
            </a:r>
            <a:endParaRPr lang="en-US" sz="1550" dirty="0"/>
          </a:p>
        </p:txBody>
      </p:sp>
      <p:sp>
        <p:nvSpPr>
          <p:cNvPr id="10" name="Shape 7"/>
          <p:cNvSpPr/>
          <p:nvPr/>
        </p:nvSpPr>
        <p:spPr>
          <a:xfrm>
            <a:off x="701873" y="6272332"/>
            <a:ext cx="7740253" cy="1263729"/>
          </a:xfrm>
          <a:prstGeom prst="roundRect">
            <a:avLst>
              <a:gd name="adj" fmla="val 2381"/>
            </a:avLst>
          </a:prstGeom>
          <a:solidFill>
            <a:srgbClr val="CCD7FF"/>
          </a:solidFill>
          <a:ln/>
        </p:spPr>
      </p:sp>
      <p:sp>
        <p:nvSpPr>
          <p:cNvPr id="11" name="Shape 8"/>
          <p:cNvSpPr/>
          <p:nvPr/>
        </p:nvSpPr>
        <p:spPr>
          <a:xfrm>
            <a:off x="691872" y="6272332"/>
            <a:ext cx="7760256" cy="1263729"/>
          </a:xfrm>
          <a:prstGeom prst="roundRect">
            <a:avLst>
              <a:gd name="adj" fmla="val 2381"/>
            </a:avLst>
          </a:prstGeom>
          <a:solidFill>
            <a:srgbClr val="CCD7FF"/>
          </a:solidFill>
          <a:ln/>
        </p:spPr>
      </p:sp>
      <p:sp>
        <p:nvSpPr>
          <p:cNvPr id="12" name="Text 9"/>
          <p:cNvSpPr/>
          <p:nvPr/>
        </p:nvSpPr>
        <p:spPr>
          <a:xfrm>
            <a:off x="892373" y="6422708"/>
            <a:ext cx="7359253" cy="962978"/>
          </a:xfrm>
          <a:prstGeom prst="rect">
            <a:avLst/>
          </a:prstGeom>
          <a:noFill/>
          <a:ln/>
        </p:spPr>
        <p:txBody>
          <a:bodyPr wrap="square" lIns="0" tIns="0" rIns="0" bIns="0" rtlCol="0" anchor="t"/>
          <a:lstStyle/>
          <a:p>
            <a:pPr indent="0" marL="0">
              <a:lnSpc>
                <a:spcPts val="2500"/>
              </a:lnSpc>
              <a:buNone/>
            </a:pPr>
            <a:r>
              <a:rPr lang="en-US" sz="1550" dirty="0">
                <a:solidFill>
                  <a:srgbClr val="4C4C4D"/>
                </a:solidFill>
                <a:highlight>
                  <a:srgbClr val="CCD7FF"/>
                </a:highlight>
                <a:latin typeface="Consolas" pitchFamily="34" charset="0"/>
                <a:ea typeface="Consolas" pitchFamily="34" charset="-122"/>
                <a:cs typeface="Consolas" pitchFamily="34" charset="-120"/>
              </a:rPr>
              <a:t>parts = ["This", "is", "a", "joined", "string."]</a:t>
            </a:r>
            <a:endParaRPr lang="en-US" sz="1550" dirty="0"/>
          </a:p>
          <a:p>
            <a:pPr indent="0" marL="0">
              <a:lnSpc>
                <a:spcPts val="2500"/>
              </a:lnSpc>
              <a:buNone/>
            </a:pPr>
            <a:r>
              <a:rPr lang="en-US" sz="1550" dirty="0">
                <a:solidFill>
                  <a:srgbClr val="4C4C4D"/>
                </a:solidFill>
                <a:highlight>
                  <a:srgbClr val="CCD7FF"/>
                </a:highlight>
                <a:latin typeface="Consolas" pitchFamily="34" charset="0"/>
                <a:ea typeface="Consolas" pitchFamily="34" charset="-122"/>
                <a:cs typeface="Consolas" pitchFamily="34" charset="-120"/>
              </a:rPr>
              <a:t>joined_string = " ".join(parts) # Join using a space</a:t>
            </a:r>
            <a:endParaRPr lang="en-US" sz="1550" dirty="0"/>
          </a:p>
          <a:p>
            <a:pPr indent="0" marL="0">
              <a:lnSpc>
                <a:spcPts val="2500"/>
              </a:lnSpc>
              <a:buNone/>
            </a:pPr>
            <a:r>
              <a:rPr lang="en-US" sz="1550" dirty="0">
                <a:solidFill>
                  <a:srgbClr val="4C4C4D"/>
                </a:solidFill>
                <a:highlight>
                  <a:srgbClr val="CCD7FF"/>
                </a:highlight>
                <a:latin typeface="Consolas" pitchFamily="34" charset="0"/>
                <a:ea typeface="Consolas" pitchFamily="34" charset="-122"/>
                <a:cs typeface="Consolas" pitchFamily="34" charset="-120"/>
              </a:rPr>
              <a:t>print(joined_string)  # Output: This is a joined string.</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30411" y="437436"/>
            <a:ext cx="3234214" cy="384334"/>
          </a:xfrm>
          <a:prstGeom prst="rect">
            <a:avLst/>
          </a:prstGeom>
          <a:noFill/>
          <a:ln/>
        </p:spPr>
        <p:txBody>
          <a:bodyPr wrap="none" lIns="0" tIns="0" rIns="0" bIns="0" rtlCol="0" anchor="t"/>
          <a:lstStyle/>
          <a:p>
            <a:pPr indent="0" marL="0">
              <a:lnSpc>
                <a:spcPts val="3000"/>
              </a:lnSpc>
              <a:buNone/>
            </a:pPr>
            <a:r>
              <a:rPr lang="en-US" sz="2400" dirty="0">
                <a:solidFill>
                  <a:srgbClr val="152D47"/>
                </a:solidFill>
                <a:latin typeface="Crimson Pro Semi Bold" pitchFamily="34" charset="0"/>
                <a:ea typeface="Crimson Pro Semi Bold" pitchFamily="34" charset="-122"/>
                <a:cs typeface="Crimson Pro Semi Bold" pitchFamily="34" charset="-120"/>
              </a:rPr>
              <a:t>String Slicing and Joining</a:t>
            </a:r>
            <a:endParaRPr lang="en-US" sz="2400" dirty="0"/>
          </a:p>
        </p:txBody>
      </p:sp>
      <p:sp>
        <p:nvSpPr>
          <p:cNvPr id="3" name="Text 1"/>
          <p:cNvSpPr/>
          <p:nvPr/>
        </p:nvSpPr>
        <p:spPr>
          <a:xfrm>
            <a:off x="430411" y="1006197"/>
            <a:ext cx="2459950" cy="307419"/>
          </a:xfrm>
          <a:prstGeom prst="rect">
            <a:avLst/>
          </a:prstGeom>
          <a:noFill/>
          <a:ln/>
        </p:spPr>
        <p:txBody>
          <a:bodyPr wrap="none" lIns="0" tIns="0" rIns="0" bIns="0" rtlCol="0" anchor="t"/>
          <a:lstStyle/>
          <a:p>
            <a:pPr indent="0" marL="0">
              <a:lnSpc>
                <a:spcPts val="2400"/>
              </a:lnSpc>
              <a:buNone/>
            </a:pPr>
            <a:r>
              <a:rPr lang="en-US" sz="1900" dirty="0">
                <a:solidFill>
                  <a:srgbClr val="152D47"/>
                </a:solidFill>
                <a:latin typeface="Crimson Pro Semi Bold" pitchFamily="34" charset="0"/>
                <a:ea typeface="Crimson Pro Semi Bold" pitchFamily="34" charset="-122"/>
                <a:cs typeface="Crimson Pro Semi Bold" pitchFamily="34" charset="-120"/>
              </a:rPr>
              <a:t>Extracting Substrings</a:t>
            </a:r>
            <a:endParaRPr lang="en-US" sz="1900" dirty="0"/>
          </a:p>
        </p:txBody>
      </p:sp>
      <p:sp>
        <p:nvSpPr>
          <p:cNvPr id="4" name="Text 2"/>
          <p:cNvSpPr/>
          <p:nvPr/>
        </p:nvSpPr>
        <p:spPr>
          <a:xfrm>
            <a:off x="430411" y="1498044"/>
            <a:ext cx="13769578" cy="393383"/>
          </a:xfrm>
          <a:prstGeom prst="rect">
            <a:avLst/>
          </a:prstGeom>
          <a:noFill/>
          <a:ln/>
        </p:spPr>
        <p:txBody>
          <a:bodyPr wrap="square" lIns="0" tIns="0" rIns="0" bIns="0" rtlCol="0" anchor="t"/>
          <a:lstStyle/>
          <a:p>
            <a:pPr indent="0" marL="0">
              <a:lnSpc>
                <a:spcPts val="1500"/>
              </a:lnSpc>
              <a:buNone/>
            </a:pPr>
            <a:r>
              <a:rPr lang="en-US" sz="950" dirty="0">
                <a:solidFill>
                  <a:srgbClr val="4C4C4D"/>
                </a:solidFill>
                <a:latin typeface="Heebo" pitchFamily="34" charset="0"/>
                <a:ea typeface="Heebo" pitchFamily="34" charset="-122"/>
                <a:cs typeface="Heebo" pitchFamily="34" charset="-120"/>
              </a:rPr>
              <a:t>The slice operator [start:stop:step] enables extracting specific parts of a string. It allows you to access a range of characters based on their indices. The `step` argument can be used to skip characters, providing a more granular control over the substring extraction. For instance, `my_string[2:7:2]` will extract characters at indices 2, 4, and 6.</a:t>
            </a:r>
            <a:endParaRPr lang="en-US" sz="950" dirty="0"/>
          </a:p>
        </p:txBody>
      </p:sp>
      <p:sp>
        <p:nvSpPr>
          <p:cNvPr id="5" name="Shape 3"/>
          <p:cNvSpPr/>
          <p:nvPr/>
        </p:nvSpPr>
        <p:spPr>
          <a:xfrm>
            <a:off x="430411" y="2029778"/>
            <a:ext cx="13769578" cy="971074"/>
          </a:xfrm>
          <a:prstGeom prst="roundRect">
            <a:avLst>
              <a:gd name="adj" fmla="val 1900"/>
            </a:avLst>
          </a:prstGeom>
          <a:solidFill>
            <a:srgbClr val="CCD7FF"/>
          </a:solidFill>
          <a:ln/>
        </p:spPr>
      </p:sp>
      <p:sp>
        <p:nvSpPr>
          <p:cNvPr id="6" name="Shape 4"/>
          <p:cNvSpPr/>
          <p:nvPr/>
        </p:nvSpPr>
        <p:spPr>
          <a:xfrm>
            <a:off x="424339" y="2029778"/>
            <a:ext cx="13781723" cy="971074"/>
          </a:xfrm>
          <a:prstGeom prst="roundRect">
            <a:avLst>
              <a:gd name="adj" fmla="val 1900"/>
            </a:avLst>
          </a:prstGeom>
          <a:solidFill>
            <a:srgbClr val="CCD7FF"/>
          </a:solidFill>
          <a:ln/>
        </p:spPr>
      </p:sp>
      <p:sp>
        <p:nvSpPr>
          <p:cNvPr id="7" name="Text 5"/>
          <p:cNvSpPr/>
          <p:nvPr/>
        </p:nvSpPr>
        <p:spPr>
          <a:xfrm>
            <a:off x="547330" y="2121932"/>
            <a:ext cx="13535739" cy="786765"/>
          </a:xfrm>
          <a:prstGeom prst="rect">
            <a:avLst/>
          </a:prstGeom>
          <a:noFill/>
          <a:ln/>
        </p:spPr>
        <p:txBody>
          <a:bodyPr wrap="square" lIns="0" tIns="0" rIns="0" bIns="0" rtlCol="0" anchor="t"/>
          <a:lstStyle/>
          <a:p>
            <a:pPr indent="0" marL="0">
              <a:lnSpc>
                <a:spcPts val="1500"/>
              </a:lnSpc>
              <a:buNone/>
            </a:pPr>
            <a:r>
              <a:rPr lang="en-US" sz="950" dirty="0">
                <a:solidFill>
                  <a:srgbClr val="4C4C4D"/>
                </a:solidFill>
                <a:highlight>
                  <a:srgbClr val="CCD7FF"/>
                </a:highlight>
                <a:latin typeface="Consolas" pitchFamily="34" charset="0"/>
                <a:ea typeface="Consolas" pitchFamily="34" charset="-122"/>
                <a:cs typeface="Consolas" pitchFamily="34" charset="-120"/>
              </a:rPr>
              <a:t>my_string = "Hello, world!"
substring = my_string[7:12]
print(substring)  # Output: "world"
</a:t>
            </a:r>
            <a:endParaRPr lang="en-US" sz="950" dirty="0"/>
          </a:p>
        </p:txBody>
      </p:sp>
      <p:sp>
        <p:nvSpPr>
          <p:cNvPr id="8" name="Shape 6"/>
          <p:cNvSpPr/>
          <p:nvPr/>
        </p:nvSpPr>
        <p:spPr>
          <a:xfrm>
            <a:off x="430411" y="3139202"/>
            <a:ext cx="13769578" cy="971074"/>
          </a:xfrm>
          <a:prstGeom prst="roundRect">
            <a:avLst>
              <a:gd name="adj" fmla="val 1900"/>
            </a:avLst>
          </a:prstGeom>
          <a:solidFill>
            <a:srgbClr val="CCD7FF"/>
          </a:solidFill>
          <a:ln/>
        </p:spPr>
      </p:sp>
      <p:sp>
        <p:nvSpPr>
          <p:cNvPr id="9" name="Shape 7"/>
          <p:cNvSpPr/>
          <p:nvPr/>
        </p:nvSpPr>
        <p:spPr>
          <a:xfrm>
            <a:off x="424339" y="3139202"/>
            <a:ext cx="13781723" cy="971074"/>
          </a:xfrm>
          <a:prstGeom prst="roundRect">
            <a:avLst>
              <a:gd name="adj" fmla="val 1900"/>
            </a:avLst>
          </a:prstGeom>
          <a:solidFill>
            <a:srgbClr val="CCD7FF"/>
          </a:solidFill>
          <a:ln/>
        </p:spPr>
      </p:sp>
      <p:sp>
        <p:nvSpPr>
          <p:cNvPr id="10" name="Text 8"/>
          <p:cNvSpPr/>
          <p:nvPr/>
        </p:nvSpPr>
        <p:spPr>
          <a:xfrm>
            <a:off x="547330" y="3231356"/>
            <a:ext cx="13535739" cy="786765"/>
          </a:xfrm>
          <a:prstGeom prst="rect">
            <a:avLst/>
          </a:prstGeom>
          <a:noFill/>
          <a:ln/>
        </p:spPr>
        <p:txBody>
          <a:bodyPr wrap="square" lIns="0" tIns="0" rIns="0" bIns="0" rtlCol="0" anchor="t"/>
          <a:lstStyle/>
          <a:p>
            <a:pPr indent="0" marL="0">
              <a:lnSpc>
                <a:spcPts val="1500"/>
              </a:lnSpc>
              <a:buNone/>
            </a:pPr>
            <a:r>
              <a:rPr lang="en-US" sz="950" dirty="0">
                <a:solidFill>
                  <a:srgbClr val="4C4C4D"/>
                </a:solidFill>
                <a:highlight>
                  <a:srgbClr val="CCD7FF"/>
                </a:highlight>
                <a:latin typeface="Consolas" pitchFamily="34" charset="0"/>
                <a:ea typeface="Consolas" pitchFamily="34" charset="-122"/>
                <a:cs typeface="Consolas" pitchFamily="34" charset="-120"/>
              </a:rPr>
              <a:t>my_string = "This is a string."
substring = my_string[0:10:2]
print(substring)  # Output: "Ti sa"
</a:t>
            </a:r>
            <a:endParaRPr lang="en-US" sz="950" dirty="0"/>
          </a:p>
        </p:txBody>
      </p:sp>
      <p:sp>
        <p:nvSpPr>
          <p:cNvPr id="11" name="Text 9"/>
          <p:cNvSpPr/>
          <p:nvPr/>
        </p:nvSpPr>
        <p:spPr>
          <a:xfrm>
            <a:off x="430411" y="4294703"/>
            <a:ext cx="2459950" cy="307419"/>
          </a:xfrm>
          <a:prstGeom prst="rect">
            <a:avLst/>
          </a:prstGeom>
          <a:noFill/>
          <a:ln/>
        </p:spPr>
        <p:txBody>
          <a:bodyPr wrap="none" lIns="0" tIns="0" rIns="0" bIns="0" rtlCol="0" anchor="t"/>
          <a:lstStyle/>
          <a:p>
            <a:pPr indent="0" marL="0">
              <a:lnSpc>
                <a:spcPts val="2400"/>
              </a:lnSpc>
              <a:buNone/>
            </a:pPr>
            <a:r>
              <a:rPr lang="en-US" sz="1900" dirty="0">
                <a:solidFill>
                  <a:srgbClr val="152D47"/>
                </a:solidFill>
                <a:latin typeface="Crimson Pro Semi Bold" pitchFamily="34" charset="0"/>
                <a:ea typeface="Crimson Pro Semi Bold" pitchFamily="34" charset="-122"/>
                <a:cs typeface="Crimson Pro Semi Bold" pitchFamily="34" charset="-120"/>
              </a:rPr>
              <a:t>Joining Strings</a:t>
            </a:r>
            <a:endParaRPr lang="en-US" sz="1900" dirty="0"/>
          </a:p>
        </p:txBody>
      </p:sp>
      <p:sp>
        <p:nvSpPr>
          <p:cNvPr id="12" name="Text 10"/>
          <p:cNvSpPr/>
          <p:nvPr/>
        </p:nvSpPr>
        <p:spPr>
          <a:xfrm>
            <a:off x="430411" y="4786551"/>
            <a:ext cx="13769578" cy="393383"/>
          </a:xfrm>
          <a:prstGeom prst="rect">
            <a:avLst/>
          </a:prstGeom>
          <a:noFill/>
          <a:ln/>
        </p:spPr>
        <p:txBody>
          <a:bodyPr wrap="square" lIns="0" tIns="0" rIns="0" bIns="0" rtlCol="0" anchor="t"/>
          <a:lstStyle/>
          <a:p>
            <a:pPr indent="0" marL="0">
              <a:lnSpc>
                <a:spcPts val="1500"/>
              </a:lnSpc>
              <a:buNone/>
            </a:pPr>
            <a:r>
              <a:rPr lang="en-US" sz="950" dirty="0">
                <a:solidFill>
                  <a:srgbClr val="4C4C4D"/>
                </a:solidFill>
                <a:latin typeface="Heebo" pitchFamily="34" charset="0"/>
                <a:ea typeface="Heebo" pitchFamily="34" charset="-122"/>
                <a:cs typeface="Heebo" pitchFamily="34" charset="-120"/>
              </a:rPr>
              <a:t>The `join()` method offers a convenient way to combine multiple strings. It takes an iterable of strings as input, and concatenates them with the specified delimiter. The delimiter is the string that is used to separate the concatenated strings. This is a powerful tool for building larger strings from smaller components. For example, `delimiter.join(list_of_strings)` would produce a single string with the delimiter separating each item from the list.</a:t>
            </a:r>
            <a:endParaRPr lang="en-US" sz="950" dirty="0"/>
          </a:p>
        </p:txBody>
      </p:sp>
      <p:sp>
        <p:nvSpPr>
          <p:cNvPr id="13" name="Shape 11"/>
          <p:cNvSpPr/>
          <p:nvPr/>
        </p:nvSpPr>
        <p:spPr>
          <a:xfrm>
            <a:off x="430411" y="5318284"/>
            <a:ext cx="13769578" cy="1167765"/>
          </a:xfrm>
          <a:prstGeom prst="roundRect">
            <a:avLst>
              <a:gd name="adj" fmla="val 1580"/>
            </a:avLst>
          </a:prstGeom>
          <a:solidFill>
            <a:srgbClr val="CCD7FF"/>
          </a:solidFill>
          <a:ln/>
        </p:spPr>
      </p:sp>
      <p:sp>
        <p:nvSpPr>
          <p:cNvPr id="14" name="Shape 12"/>
          <p:cNvSpPr/>
          <p:nvPr/>
        </p:nvSpPr>
        <p:spPr>
          <a:xfrm>
            <a:off x="424339" y="5318284"/>
            <a:ext cx="13781723" cy="1167765"/>
          </a:xfrm>
          <a:prstGeom prst="roundRect">
            <a:avLst>
              <a:gd name="adj" fmla="val 1580"/>
            </a:avLst>
          </a:prstGeom>
          <a:solidFill>
            <a:srgbClr val="CCD7FF"/>
          </a:solidFill>
          <a:ln/>
        </p:spPr>
      </p:sp>
      <p:sp>
        <p:nvSpPr>
          <p:cNvPr id="15" name="Text 13"/>
          <p:cNvSpPr/>
          <p:nvPr/>
        </p:nvSpPr>
        <p:spPr>
          <a:xfrm>
            <a:off x="547330" y="5410438"/>
            <a:ext cx="13535739" cy="983456"/>
          </a:xfrm>
          <a:prstGeom prst="rect">
            <a:avLst/>
          </a:prstGeom>
          <a:noFill/>
          <a:ln/>
        </p:spPr>
        <p:txBody>
          <a:bodyPr wrap="square" lIns="0" tIns="0" rIns="0" bIns="0" rtlCol="0" anchor="t"/>
          <a:lstStyle/>
          <a:p>
            <a:pPr indent="0" marL="0">
              <a:lnSpc>
                <a:spcPts val="1500"/>
              </a:lnSpc>
              <a:buNone/>
            </a:pPr>
            <a:r>
              <a:rPr lang="en-US" sz="950" dirty="0">
                <a:solidFill>
                  <a:srgbClr val="4C4C4D"/>
                </a:solidFill>
                <a:highlight>
                  <a:srgbClr val="CCD7FF"/>
                </a:highlight>
                <a:latin typeface="Consolas" pitchFamily="34" charset="0"/>
                <a:ea typeface="Consolas" pitchFamily="34" charset="-122"/>
                <a:cs typeface="Consolas" pitchFamily="34" charset="-120"/>
              </a:rPr>
              <a:t>list_of_strings = ["Python", "is", "powerful"]
delimiter = " "
joined_string = delimiter.join(list_of_strings)
print(joined_string)  # Output: "Python is powerful"
</a:t>
            </a:r>
            <a:endParaRPr lang="en-US" sz="950" dirty="0"/>
          </a:p>
        </p:txBody>
      </p:sp>
      <p:sp>
        <p:nvSpPr>
          <p:cNvPr id="16" name="Shape 14"/>
          <p:cNvSpPr/>
          <p:nvPr/>
        </p:nvSpPr>
        <p:spPr>
          <a:xfrm>
            <a:off x="430411" y="6624399"/>
            <a:ext cx="13769578" cy="1167765"/>
          </a:xfrm>
          <a:prstGeom prst="roundRect">
            <a:avLst>
              <a:gd name="adj" fmla="val 1580"/>
            </a:avLst>
          </a:prstGeom>
          <a:solidFill>
            <a:srgbClr val="CCD7FF"/>
          </a:solidFill>
          <a:ln/>
        </p:spPr>
      </p:sp>
      <p:sp>
        <p:nvSpPr>
          <p:cNvPr id="17" name="Shape 15"/>
          <p:cNvSpPr/>
          <p:nvPr/>
        </p:nvSpPr>
        <p:spPr>
          <a:xfrm>
            <a:off x="424339" y="6624399"/>
            <a:ext cx="13781723" cy="1167765"/>
          </a:xfrm>
          <a:prstGeom prst="roundRect">
            <a:avLst>
              <a:gd name="adj" fmla="val 1580"/>
            </a:avLst>
          </a:prstGeom>
          <a:solidFill>
            <a:srgbClr val="CCD7FF"/>
          </a:solidFill>
          <a:ln/>
        </p:spPr>
      </p:sp>
      <p:sp>
        <p:nvSpPr>
          <p:cNvPr id="18" name="Text 16"/>
          <p:cNvSpPr/>
          <p:nvPr/>
        </p:nvSpPr>
        <p:spPr>
          <a:xfrm>
            <a:off x="547330" y="6716554"/>
            <a:ext cx="13535739" cy="983456"/>
          </a:xfrm>
          <a:prstGeom prst="rect">
            <a:avLst/>
          </a:prstGeom>
          <a:noFill/>
          <a:ln/>
        </p:spPr>
        <p:txBody>
          <a:bodyPr wrap="square" lIns="0" tIns="0" rIns="0" bIns="0" rtlCol="0" anchor="t"/>
          <a:lstStyle/>
          <a:p>
            <a:pPr indent="0" marL="0">
              <a:lnSpc>
                <a:spcPts val="1500"/>
              </a:lnSpc>
              <a:buNone/>
            </a:pPr>
            <a:r>
              <a:rPr lang="en-US" sz="950" dirty="0">
                <a:solidFill>
                  <a:srgbClr val="4C4C4D"/>
                </a:solidFill>
                <a:highlight>
                  <a:srgbClr val="CCD7FF"/>
                </a:highlight>
                <a:latin typeface="Consolas" pitchFamily="34" charset="0"/>
                <a:ea typeface="Consolas" pitchFamily="34" charset="-122"/>
                <a:cs typeface="Consolas" pitchFamily="34" charset="-120"/>
              </a:rPr>
              <a:t>list_of_numbers = ["1", "2", "3", "4"]
delimiter = "-"
joined_string = delimiter.join(list_of_numbers)
print(joined_string)  # Output: "1-2-3-4"
</a:t>
            </a:r>
            <a:endParaRPr lang="en-US" sz="9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83538" y="694015"/>
            <a:ext cx="8027551" cy="610314"/>
          </a:xfrm>
          <a:prstGeom prst="rect">
            <a:avLst/>
          </a:prstGeom>
          <a:noFill/>
          <a:ln/>
        </p:spPr>
        <p:txBody>
          <a:bodyPr wrap="none" lIns="0" tIns="0" rIns="0" bIns="0" rtlCol="0" anchor="t"/>
          <a:lstStyle/>
          <a:p>
            <a:pPr indent="0" marL="0">
              <a:lnSpc>
                <a:spcPts val="4800"/>
              </a:lnSpc>
              <a:buNone/>
            </a:pPr>
            <a:r>
              <a:rPr lang="en-US" sz="3800" dirty="0">
                <a:solidFill>
                  <a:srgbClr val="152D47"/>
                </a:solidFill>
                <a:latin typeface="Crimson Pro Semi Bold" pitchFamily="34" charset="0"/>
                <a:ea typeface="Crimson Pro Semi Bold" pitchFamily="34" charset="-122"/>
                <a:cs typeface="Crimson Pro Semi Bold" pitchFamily="34" charset="-120"/>
              </a:rPr>
              <a:t>Searching and Replacing Within Strings</a:t>
            </a:r>
            <a:endParaRPr lang="en-US" sz="3800" dirty="0"/>
          </a:p>
        </p:txBody>
      </p:sp>
      <p:sp>
        <p:nvSpPr>
          <p:cNvPr id="3" name="Shape 1"/>
          <p:cNvSpPr/>
          <p:nvPr/>
        </p:nvSpPr>
        <p:spPr>
          <a:xfrm>
            <a:off x="683538" y="1914525"/>
            <a:ext cx="439460" cy="439460"/>
          </a:xfrm>
          <a:prstGeom prst="roundRect">
            <a:avLst>
              <a:gd name="adj" fmla="val 6667"/>
            </a:avLst>
          </a:prstGeom>
          <a:solidFill>
            <a:srgbClr val="F2EEEE"/>
          </a:solidFill>
          <a:ln/>
        </p:spPr>
      </p:sp>
      <p:sp>
        <p:nvSpPr>
          <p:cNvPr id="4" name="Text 2"/>
          <p:cNvSpPr/>
          <p:nvPr/>
        </p:nvSpPr>
        <p:spPr>
          <a:xfrm>
            <a:off x="850821" y="1987748"/>
            <a:ext cx="104775" cy="293013"/>
          </a:xfrm>
          <a:prstGeom prst="rect">
            <a:avLst/>
          </a:prstGeom>
          <a:noFill/>
          <a:ln/>
        </p:spPr>
        <p:txBody>
          <a:bodyPr wrap="none" lIns="0" tIns="0" rIns="0" bIns="0" rtlCol="0" anchor="t"/>
          <a:lstStyle/>
          <a:p>
            <a:pPr algn="ctr" indent="0" marL="0">
              <a:lnSpc>
                <a:spcPts val="2300"/>
              </a:lnSpc>
              <a:buNone/>
            </a:pPr>
            <a:r>
              <a:rPr lang="en-US" sz="2300" dirty="0">
                <a:solidFill>
                  <a:srgbClr val="4C4C4D"/>
                </a:solidFill>
                <a:latin typeface="Crimson Pro Semi Bold" pitchFamily="34" charset="0"/>
                <a:ea typeface="Crimson Pro Semi Bold" pitchFamily="34" charset="-122"/>
                <a:cs typeface="Crimson Pro Semi Bold" pitchFamily="34" charset="-120"/>
              </a:rPr>
              <a:t>1</a:t>
            </a:r>
            <a:endParaRPr lang="en-US" sz="2300" dirty="0"/>
          </a:p>
        </p:txBody>
      </p:sp>
      <p:sp>
        <p:nvSpPr>
          <p:cNvPr id="5" name="Text 3"/>
          <p:cNvSpPr/>
          <p:nvPr/>
        </p:nvSpPr>
        <p:spPr>
          <a:xfrm>
            <a:off x="1318260" y="1914525"/>
            <a:ext cx="2441377" cy="305157"/>
          </a:xfrm>
          <a:prstGeom prst="rect">
            <a:avLst/>
          </a:prstGeom>
          <a:noFill/>
          <a:ln/>
        </p:spPr>
        <p:txBody>
          <a:bodyPr wrap="none" lIns="0" tIns="0" rIns="0" bIns="0" rtlCol="0" anchor="t"/>
          <a:lstStyle/>
          <a:p>
            <a:pPr indent="0" marL="0">
              <a:lnSpc>
                <a:spcPts val="2400"/>
              </a:lnSpc>
              <a:buNone/>
            </a:pPr>
            <a:r>
              <a:rPr lang="en-US" sz="1900" dirty="0">
                <a:solidFill>
                  <a:srgbClr val="4C4C4D"/>
                </a:solidFill>
                <a:latin typeface="Crimson Pro Semi Bold" pitchFamily="34" charset="0"/>
                <a:ea typeface="Crimson Pro Semi Bold" pitchFamily="34" charset="-122"/>
                <a:cs typeface="Crimson Pro Semi Bold" pitchFamily="34" charset="-120"/>
              </a:rPr>
              <a:t>1. Finding Substrings</a:t>
            </a:r>
            <a:endParaRPr lang="en-US" sz="1900" dirty="0"/>
          </a:p>
        </p:txBody>
      </p:sp>
      <p:sp>
        <p:nvSpPr>
          <p:cNvPr id="6" name="Text 4"/>
          <p:cNvSpPr/>
          <p:nvPr/>
        </p:nvSpPr>
        <p:spPr>
          <a:xfrm>
            <a:off x="1318260" y="2336840"/>
            <a:ext cx="3656171" cy="2186940"/>
          </a:xfrm>
          <a:prstGeom prst="rect">
            <a:avLst/>
          </a:prstGeom>
          <a:noFill/>
          <a:ln/>
        </p:spPr>
        <p:txBody>
          <a:bodyPr wrap="square" lIns="0" tIns="0" rIns="0" bIns="0" rtlCol="0" anchor="t"/>
          <a:lstStyle/>
          <a:p>
            <a:pPr indent="0" marL="0">
              <a:lnSpc>
                <a:spcPts val="2450"/>
              </a:lnSpc>
              <a:buNone/>
            </a:pPr>
            <a:r>
              <a:rPr lang="en-US" sz="1500" dirty="0">
                <a:solidFill>
                  <a:srgbClr val="4C4C4D"/>
                </a:solidFill>
                <a:latin typeface="Heebo" pitchFamily="34" charset="0"/>
                <a:ea typeface="Heebo" pitchFamily="34" charset="-122"/>
                <a:cs typeface="Heebo" pitchFamily="34" charset="-120"/>
              </a:rPr>
              <a:t>The </a:t>
            </a:r>
            <a:pPr indent="0" marL="0">
              <a:lnSpc>
                <a:spcPts val="2450"/>
              </a:lnSpc>
              <a:buNone/>
            </a:pPr>
            <a:r>
              <a:rPr lang="en-US" sz="1500" b="1" dirty="0">
                <a:solidFill>
                  <a:srgbClr val="4C4C4D"/>
                </a:solidFill>
                <a:latin typeface="Heebo" pitchFamily="34" charset="0"/>
                <a:ea typeface="Heebo" pitchFamily="34" charset="-122"/>
                <a:cs typeface="Heebo" pitchFamily="34" charset="-120"/>
              </a:rPr>
              <a:t>find()</a:t>
            </a:r>
            <a:pPr indent="0" marL="0">
              <a:lnSpc>
                <a:spcPts val="2450"/>
              </a:lnSpc>
              <a:buNone/>
            </a:pPr>
            <a:r>
              <a:rPr lang="en-US" sz="1500" dirty="0">
                <a:solidFill>
                  <a:srgbClr val="4C4C4D"/>
                </a:solidFill>
                <a:latin typeface="Heebo" pitchFamily="34" charset="0"/>
                <a:ea typeface="Heebo" pitchFamily="34" charset="-122"/>
                <a:cs typeface="Heebo" pitchFamily="34" charset="-120"/>
              </a:rPr>
              <a:t> method locates the first occurrence of a substring within a string. It returns the starting index of the substring if found, otherwise, it returns -1. The </a:t>
            </a:r>
            <a:pPr indent="0" marL="0">
              <a:lnSpc>
                <a:spcPts val="2450"/>
              </a:lnSpc>
              <a:buNone/>
            </a:pPr>
            <a:r>
              <a:rPr lang="en-US" sz="1500" b="1" dirty="0">
                <a:solidFill>
                  <a:srgbClr val="4C4C4D"/>
                </a:solidFill>
                <a:latin typeface="Heebo" pitchFamily="34" charset="0"/>
                <a:ea typeface="Heebo" pitchFamily="34" charset="-122"/>
                <a:cs typeface="Heebo" pitchFamily="34" charset="-120"/>
              </a:rPr>
              <a:t>index()</a:t>
            </a:r>
            <a:pPr indent="0" marL="0">
              <a:lnSpc>
                <a:spcPts val="2450"/>
              </a:lnSpc>
              <a:buNone/>
            </a:pPr>
            <a:r>
              <a:rPr lang="en-US" sz="1500" dirty="0">
                <a:solidFill>
                  <a:srgbClr val="4C4C4D"/>
                </a:solidFill>
                <a:latin typeface="Heebo" pitchFamily="34" charset="0"/>
                <a:ea typeface="Heebo" pitchFamily="34" charset="-122"/>
                <a:cs typeface="Heebo" pitchFamily="34" charset="-120"/>
              </a:rPr>
              <a:t> method performs a similar search but raises a </a:t>
            </a:r>
            <a:pPr indent="0" marL="0">
              <a:lnSpc>
                <a:spcPts val="2450"/>
              </a:lnSpc>
              <a:buNone/>
            </a:pPr>
            <a:r>
              <a:rPr lang="en-US" sz="1500" b="1" dirty="0">
                <a:solidFill>
                  <a:srgbClr val="4C4C4D"/>
                </a:solidFill>
                <a:latin typeface="Heebo" pitchFamily="34" charset="0"/>
                <a:ea typeface="Heebo" pitchFamily="34" charset="-122"/>
                <a:cs typeface="Heebo" pitchFamily="34" charset="-120"/>
              </a:rPr>
              <a:t>ValueError</a:t>
            </a:r>
            <a:pPr indent="0" marL="0">
              <a:lnSpc>
                <a:spcPts val="2450"/>
              </a:lnSpc>
              <a:buNone/>
            </a:pPr>
            <a:r>
              <a:rPr lang="en-US" sz="1500" dirty="0">
                <a:solidFill>
                  <a:srgbClr val="4C4C4D"/>
                </a:solidFill>
                <a:latin typeface="Heebo" pitchFamily="34" charset="0"/>
                <a:ea typeface="Heebo" pitchFamily="34" charset="-122"/>
                <a:cs typeface="Heebo" pitchFamily="34" charset="-120"/>
              </a:rPr>
              <a:t> if the substring is not present.</a:t>
            </a:r>
            <a:endParaRPr lang="en-US" sz="1500" dirty="0"/>
          </a:p>
        </p:txBody>
      </p:sp>
      <p:sp>
        <p:nvSpPr>
          <p:cNvPr id="7" name="Text 5"/>
          <p:cNvSpPr/>
          <p:nvPr/>
        </p:nvSpPr>
        <p:spPr>
          <a:xfrm>
            <a:off x="1318260" y="4640937"/>
            <a:ext cx="3656171" cy="327660"/>
          </a:xfrm>
          <a:prstGeom prst="rect">
            <a:avLst/>
          </a:prstGeom>
          <a:noFill/>
          <a:ln/>
        </p:spPr>
        <p:txBody>
          <a:bodyPr wrap="non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my_string = "Hello world!"</a:t>
            </a:r>
            <a:endParaRPr lang="en-US" sz="1500" dirty="0"/>
          </a:p>
        </p:txBody>
      </p:sp>
      <p:sp>
        <p:nvSpPr>
          <p:cNvPr id="8" name="Text 6"/>
          <p:cNvSpPr/>
          <p:nvPr/>
        </p:nvSpPr>
        <p:spPr>
          <a:xfrm>
            <a:off x="1318260" y="5085755"/>
            <a:ext cx="3656171" cy="327660"/>
          </a:xfrm>
          <a:prstGeom prst="rect">
            <a:avLst/>
          </a:prstGeom>
          <a:noFill/>
          <a:ln/>
        </p:spPr>
        <p:txBody>
          <a:bodyPr wrap="non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index = my_string.find("world")</a:t>
            </a:r>
            <a:endParaRPr lang="en-US" sz="1500" dirty="0"/>
          </a:p>
        </p:txBody>
      </p:sp>
      <p:sp>
        <p:nvSpPr>
          <p:cNvPr id="9" name="Text 7"/>
          <p:cNvSpPr/>
          <p:nvPr/>
        </p:nvSpPr>
        <p:spPr>
          <a:xfrm>
            <a:off x="1318260" y="5530572"/>
            <a:ext cx="3656171" cy="327660"/>
          </a:xfrm>
          <a:prstGeom prst="rect">
            <a:avLst/>
          </a:prstGeom>
          <a:noFill/>
          <a:ln/>
        </p:spPr>
        <p:txBody>
          <a:bodyPr wrap="non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print(index) # Output: 6</a:t>
            </a:r>
            <a:endParaRPr lang="en-US" sz="1500" dirty="0"/>
          </a:p>
        </p:txBody>
      </p:sp>
      <p:sp>
        <p:nvSpPr>
          <p:cNvPr id="10" name="Shape 8"/>
          <p:cNvSpPr/>
          <p:nvPr/>
        </p:nvSpPr>
        <p:spPr>
          <a:xfrm>
            <a:off x="5169694" y="1914525"/>
            <a:ext cx="439460" cy="439460"/>
          </a:xfrm>
          <a:prstGeom prst="roundRect">
            <a:avLst>
              <a:gd name="adj" fmla="val 6667"/>
            </a:avLst>
          </a:prstGeom>
          <a:solidFill>
            <a:srgbClr val="F2EEEE"/>
          </a:solidFill>
          <a:ln/>
        </p:spPr>
      </p:sp>
      <p:sp>
        <p:nvSpPr>
          <p:cNvPr id="11" name="Text 9"/>
          <p:cNvSpPr/>
          <p:nvPr/>
        </p:nvSpPr>
        <p:spPr>
          <a:xfrm>
            <a:off x="5316736" y="1987748"/>
            <a:ext cx="145375" cy="293013"/>
          </a:xfrm>
          <a:prstGeom prst="rect">
            <a:avLst/>
          </a:prstGeom>
          <a:noFill/>
          <a:ln/>
        </p:spPr>
        <p:txBody>
          <a:bodyPr wrap="none" lIns="0" tIns="0" rIns="0" bIns="0" rtlCol="0" anchor="t"/>
          <a:lstStyle/>
          <a:p>
            <a:pPr algn="ctr" indent="0" marL="0">
              <a:lnSpc>
                <a:spcPts val="2300"/>
              </a:lnSpc>
              <a:buNone/>
            </a:pPr>
            <a:r>
              <a:rPr lang="en-US" sz="2300" dirty="0">
                <a:solidFill>
                  <a:srgbClr val="4C4C4D"/>
                </a:solidFill>
                <a:latin typeface="Crimson Pro Semi Bold" pitchFamily="34" charset="0"/>
                <a:ea typeface="Crimson Pro Semi Bold" pitchFamily="34" charset="-122"/>
                <a:cs typeface="Crimson Pro Semi Bold" pitchFamily="34" charset="-120"/>
              </a:rPr>
              <a:t>2</a:t>
            </a:r>
            <a:endParaRPr lang="en-US" sz="2300" dirty="0"/>
          </a:p>
        </p:txBody>
      </p:sp>
      <p:sp>
        <p:nvSpPr>
          <p:cNvPr id="12" name="Text 10"/>
          <p:cNvSpPr/>
          <p:nvPr/>
        </p:nvSpPr>
        <p:spPr>
          <a:xfrm>
            <a:off x="5804416" y="1914525"/>
            <a:ext cx="2441377" cy="305157"/>
          </a:xfrm>
          <a:prstGeom prst="rect">
            <a:avLst/>
          </a:prstGeom>
          <a:noFill/>
          <a:ln/>
        </p:spPr>
        <p:txBody>
          <a:bodyPr wrap="none" lIns="0" tIns="0" rIns="0" bIns="0" rtlCol="0" anchor="t"/>
          <a:lstStyle/>
          <a:p>
            <a:pPr indent="0" marL="0">
              <a:lnSpc>
                <a:spcPts val="2400"/>
              </a:lnSpc>
              <a:buNone/>
            </a:pPr>
            <a:r>
              <a:rPr lang="en-US" sz="1900" dirty="0">
                <a:solidFill>
                  <a:srgbClr val="4C4C4D"/>
                </a:solidFill>
                <a:latin typeface="Crimson Pro Semi Bold" pitchFamily="34" charset="0"/>
                <a:ea typeface="Crimson Pro Semi Bold" pitchFamily="34" charset="-122"/>
                <a:cs typeface="Crimson Pro Semi Bold" pitchFamily="34" charset="-120"/>
              </a:rPr>
              <a:t>2. Replacing Substrings</a:t>
            </a:r>
            <a:endParaRPr lang="en-US" sz="1900" dirty="0"/>
          </a:p>
        </p:txBody>
      </p:sp>
      <p:sp>
        <p:nvSpPr>
          <p:cNvPr id="13" name="Text 11"/>
          <p:cNvSpPr/>
          <p:nvPr/>
        </p:nvSpPr>
        <p:spPr>
          <a:xfrm>
            <a:off x="5804416" y="2336840"/>
            <a:ext cx="3656171" cy="1562100"/>
          </a:xfrm>
          <a:prstGeom prst="rect">
            <a:avLst/>
          </a:prstGeom>
          <a:noFill/>
          <a:ln/>
        </p:spPr>
        <p:txBody>
          <a:bodyPr wrap="square" lIns="0" tIns="0" rIns="0" bIns="0" rtlCol="0" anchor="t"/>
          <a:lstStyle/>
          <a:p>
            <a:pPr indent="0" marL="0">
              <a:lnSpc>
                <a:spcPts val="2450"/>
              </a:lnSpc>
              <a:buNone/>
            </a:pPr>
            <a:r>
              <a:rPr lang="en-US" sz="1500" dirty="0">
                <a:solidFill>
                  <a:srgbClr val="4C4C4D"/>
                </a:solidFill>
                <a:latin typeface="Heebo" pitchFamily="34" charset="0"/>
                <a:ea typeface="Heebo" pitchFamily="34" charset="-122"/>
                <a:cs typeface="Heebo" pitchFamily="34" charset="-120"/>
              </a:rPr>
              <a:t>The </a:t>
            </a:r>
            <a:pPr indent="0" marL="0">
              <a:lnSpc>
                <a:spcPts val="2450"/>
              </a:lnSpc>
              <a:buNone/>
            </a:pPr>
            <a:r>
              <a:rPr lang="en-US" sz="1500" b="1" dirty="0">
                <a:solidFill>
                  <a:srgbClr val="4C4C4D"/>
                </a:solidFill>
                <a:latin typeface="Heebo" pitchFamily="34" charset="0"/>
                <a:ea typeface="Heebo" pitchFamily="34" charset="-122"/>
                <a:cs typeface="Heebo" pitchFamily="34" charset="-120"/>
              </a:rPr>
              <a:t>replace()</a:t>
            </a:r>
            <a:pPr indent="0" marL="0">
              <a:lnSpc>
                <a:spcPts val="2450"/>
              </a:lnSpc>
              <a:buNone/>
            </a:pPr>
            <a:r>
              <a:rPr lang="en-US" sz="1500" dirty="0">
                <a:solidFill>
                  <a:srgbClr val="4C4C4D"/>
                </a:solidFill>
                <a:latin typeface="Heebo" pitchFamily="34" charset="0"/>
                <a:ea typeface="Heebo" pitchFamily="34" charset="-122"/>
                <a:cs typeface="Heebo" pitchFamily="34" charset="-120"/>
              </a:rPr>
              <a:t> method is used to replace all occurrences of a specific substring with another. It returns a new string with the replacements made, leaving the original string unchanged.</a:t>
            </a:r>
            <a:endParaRPr lang="en-US" sz="1500" dirty="0"/>
          </a:p>
        </p:txBody>
      </p:sp>
      <p:sp>
        <p:nvSpPr>
          <p:cNvPr id="14" name="Text 12"/>
          <p:cNvSpPr/>
          <p:nvPr/>
        </p:nvSpPr>
        <p:spPr>
          <a:xfrm>
            <a:off x="5804416" y="4016097"/>
            <a:ext cx="3656171" cy="655320"/>
          </a:xfrm>
          <a:prstGeom prst="rect">
            <a:avLst/>
          </a:prstGeom>
          <a:noFill/>
          <a:ln/>
        </p:spPr>
        <p:txBody>
          <a:bodyPr wrap="squar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my_string = "The quick brown fox jumps over the lazy dog."</a:t>
            </a:r>
            <a:endParaRPr lang="en-US" sz="1500" dirty="0"/>
          </a:p>
        </p:txBody>
      </p:sp>
      <p:sp>
        <p:nvSpPr>
          <p:cNvPr id="15" name="Text 13"/>
          <p:cNvSpPr/>
          <p:nvPr/>
        </p:nvSpPr>
        <p:spPr>
          <a:xfrm>
            <a:off x="5804416" y="4788575"/>
            <a:ext cx="3656171" cy="655320"/>
          </a:xfrm>
          <a:prstGeom prst="rect">
            <a:avLst/>
          </a:prstGeom>
          <a:noFill/>
          <a:ln/>
        </p:spPr>
        <p:txBody>
          <a:bodyPr wrap="squar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new_string = my_string.replace("fox", "cat")</a:t>
            </a:r>
            <a:endParaRPr lang="en-US" sz="1500" dirty="0"/>
          </a:p>
        </p:txBody>
      </p:sp>
      <p:sp>
        <p:nvSpPr>
          <p:cNvPr id="16" name="Text 14"/>
          <p:cNvSpPr/>
          <p:nvPr/>
        </p:nvSpPr>
        <p:spPr>
          <a:xfrm>
            <a:off x="5804416" y="5561052"/>
            <a:ext cx="3656171" cy="655320"/>
          </a:xfrm>
          <a:prstGeom prst="rect">
            <a:avLst/>
          </a:prstGeom>
          <a:noFill/>
          <a:ln/>
        </p:spPr>
        <p:txBody>
          <a:bodyPr wrap="squar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print(new_string) # Output: The quick brown cat jumps over the lazy dog.</a:t>
            </a:r>
            <a:endParaRPr lang="en-US" sz="1500" dirty="0"/>
          </a:p>
        </p:txBody>
      </p:sp>
      <p:sp>
        <p:nvSpPr>
          <p:cNvPr id="17" name="Shape 15"/>
          <p:cNvSpPr/>
          <p:nvPr/>
        </p:nvSpPr>
        <p:spPr>
          <a:xfrm>
            <a:off x="9655850" y="1914525"/>
            <a:ext cx="439460" cy="439460"/>
          </a:xfrm>
          <a:prstGeom prst="roundRect">
            <a:avLst>
              <a:gd name="adj" fmla="val 6667"/>
            </a:avLst>
          </a:prstGeom>
          <a:solidFill>
            <a:srgbClr val="F2EEEE"/>
          </a:solidFill>
          <a:ln/>
        </p:spPr>
      </p:sp>
      <p:sp>
        <p:nvSpPr>
          <p:cNvPr id="18" name="Text 16"/>
          <p:cNvSpPr/>
          <p:nvPr/>
        </p:nvSpPr>
        <p:spPr>
          <a:xfrm>
            <a:off x="9805035" y="1987748"/>
            <a:ext cx="141089" cy="293013"/>
          </a:xfrm>
          <a:prstGeom prst="rect">
            <a:avLst/>
          </a:prstGeom>
          <a:noFill/>
          <a:ln/>
        </p:spPr>
        <p:txBody>
          <a:bodyPr wrap="none" lIns="0" tIns="0" rIns="0" bIns="0" rtlCol="0" anchor="t"/>
          <a:lstStyle/>
          <a:p>
            <a:pPr algn="ctr" indent="0" marL="0">
              <a:lnSpc>
                <a:spcPts val="2300"/>
              </a:lnSpc>
              <a:buNone/>
            </a:pPr>
            <a:r>
              <a:rPr lang="en-US" sz="2300" dirty="0">
                <a:solidFill>
                  <a:srgbClr val="4C4C4D"/>
                </a:solidFill>
                <a:latin typeface="Crimson Pro Semi Bold" pitchFamily="34" charset="0"/>
                <a:ea typeface="Crimson Pro Semi Bold" pitchFamily="34" charset="-122"/>
                <a:cs typeface="Crimson Pro Semi Bold" pitchFamily="34" charset="-120"/>
              </a:rPr>
              <a:t>3</a:t>
            </a:r>
            <a:endParaRPr lang="en-US" sz="2300" dirty="0"/>
          </a:p>
        </p:txBody>
      </p:sp>
      <p:sp>
        <p:nvSpPr>
          <p:cNvPr id="19" name="Text 17"/>
          <p:cNvSpPr/>
          <p:nvPr/>
        </p:nvSpPr>
        <p:spPr>
          <a:xfrm>
            <a:off x="10290572" y="1914525"/>
            <a:ext cx="2441377" cy="305157"/>
          </a:xfrm>
          <a:prstGeom prst="rect">
            <a:avLst/>
          </a:prstGeom>
          <a:noFill/>
          <a:ln/>
        </p:spPr>
        <p:txBody>
          <a:bodyPr wrap="none" lIns="0" tIns="0" rIns="0" bIns="0" rtlCol="0" anchor="t"/>
          <a:lstStyle/>
          <a:p>
            <a:pPr indent="0" marL="0">
              <a:lnSpc>
                <a:spcPts val="2400"/>
              </a:lnSpc>
              <a:buNone/>
            </a:pPr>
            <a:r>
              <a:rPr lang="en-US" sz="1900" dirty="0">
                <a:solidFill>
                  <a:srgbClr val="4C4C4D"/>
                </a:solidFill>
                <a:latin typeface="Crimson Pro Semi Bold" pitchFamily="34" charset="0"/>
                <a:ea typeface="Crimson Pro Semi Bold" pitchFamily="34" charset="-122"/>
                <a:cs typeface="Crimson Pro Semi Bold" pitchFamily="34" charset="-120"/>
              </a:rPr>
              <a:t>3. Case-Sensitive Search</a:t>
            </a:r>
            <a:endParaRPr lang="en-US" sz="1900" dirty="0"/>
          </a:p>
        </p:txBody>
      </p:sp>
      <p:sp>
        <p:nvSpPr>
          <p:cNvPr id="20" name="Text 18"/>
          <p:cNvSpPr/>
          <p:nvPr/>
        </p:nvSpPr>
        <p:spPr>
          <a:xfrm>
            <a:off x="10290572" y="2336840"/>
            <a:ext cx="3656171" cy="1874520"/>
          </a:xfrm>
          <a:prstGeom prst="rect">
            <a:avLst/>
          </a:prstGeom>
          <a:noFill/>
          <a:ln/>
        </p:spPr>
        <p:txBody>
          <a:bodyPr wrap="square" lIns="0" tIns="0" rIns="0" bIns="0" rtlCol="0" anchor="t"/>
          <a:lstStyle/>
          <a:p>
            <a:pPr indent="0" marL="0">
              <a:lnSpc>
                <a:spcPts val="2450"/>
              </a:lnSpc>
              <a:buNone/>
            </a:pPr>
            <a:r>
              <a:rPr lang="en-US" sz="1500" dirty="0">
                <a:solidFill>
                  <a:srgbClr val="4C4C4D"/>
                </a:solidFill>
                <a:latin typeface="Heebo" pitchFamily="34" charset="0"/>
                <a:ea typeface="Heebo" pitchFamily="34" charset="-122"/>
                <a:cs typeface="Heebo" pitchFamily="34" charset="-120"/>
              </a:rPr>
              <a:t>The default behavior of </a:t>
            </a:r>
            <a:pPr indent="0" marL="0">
              <a:lnSpc>
                <a:spcPts val="2450"/>
              </a:lnSpc>
              <a:buNone/>
            </a:pPr>
            <a:r>
              <a:rPr lang="en-US" sz="1500" b="1" dirty="0">
                <a:solidFill>
                  <a:srgbClr val="4C4C4D"/>
                </a:solidFill>
                <a:latin typeface="Heebo" pitchFamily="34" charset="0"/>
                <a:ea typeface="Heebo" pitchFamily="34" charset="-122"/>
                <a:cs typeface="Heebo" pitchFamily="34" charset="-120"/>
              </a:rPr>
              <a:t>find()</a:t>
            </a:r>
            <a:pPr indent="0" marL="0">
              <a:lnSpc>
                <a:spcPts val="2450"/>
              </a:lnSpc>
              <a:buNone/>
            </a:pPr>
            <a:r>
              <a:rPr lang="en-US" sz="1500" dirty="0">
                <a:solidFill>
                  <a:srgbClr val="4C4C4D"/>
                </a:solidFill>
                <a:latin typeface="Heebo" pitchFamily="34" charset="0"/>
                <a:ea typeface="Heebo" pitchFamily="34" charset="-122"/>
                <a:cs typeface="Heebo" pitchFamily="34" charset="-120"/>
              </a:rPr>
              <a:t> and </a:t>
            </a:r>
            <a:pPr indent="0" marL="0">
              <a:lnSpc>
                <a:spcPts val="2450"/>
              </a:lnSpc>
              <a:buNone/>
            </a:pPr>
            <a:r>
              <a:rPr lang="en-US" sz="1500" b="1" dirty="0">
                <a:solidFill>
                  <a:srgbClr val="4C4C4D"/>
                </a:solidFill>
                <a:latin typeface="Heebo" pitchFamily="34" charset="0"/>
                <a:ea typeface="Heebo" pitchFamily="34" charset="-122"/>
                <a:cs typeface="Heebo" pitchFamily="34" charset="-120"/>
              </a:rPr>
              <a:t>replace()</a:t>
            </a:r>
            <a:pPr indent="0" marL="0">
              <a:lnSpc>
                <a:spcPts val="2450"/>
              </a:lnSpc>
              <a:buNone/>
            </a:pPr>
            <a:r>
              <a:rPr lang="en-US" sz="1500" dirty="0">
                <a:solidFill>
                  <a:srgbClr val="4C4C4D"/>
                </a:solidFill>
                <a:latin typeface="Heebo" pitchFamily="34" charset="0"/>
                <a:ea typeface="Heebo" pitchFamily="34" charset="-122"/>
                <a:cs typeface="Heebo" pitchFamily="34" charset="-120"/>
              </a:rPr>
              <a:t> methods is case-sensitive. If you need case-insensitive searching, use the </a:t>
            </a:r>
            <a:pPr indent="0" marL="0">
              <a:lnSpc>
                <a:spcPts val="2450"/>
              </a:lnSpc>
              <a:buNone/>
            </a:pPr>
            <a:r>
              <a:rPr lang="en-US" sz="1500" b="1" dirty="0">
                <a:solidFill>
                  <a:srgbClr val="4C4C4D"/>
                </a:solidFill>
                <a:latin typeface="Heebo" pitchFamily="34" charset="0"/>
                <a:ea typeface="Heebo" pitchFamily="34" charset="-122"/>
                <a:cs typeface="Heebo" pitchFamily="34" charset="-120"/>
              </a:rPr>
              <a:t>lower()</a:t>
            </a:r>
            <a:pPr indent="0" marL="0">
              <a:lnSpc>
                <a:spcPts val="2450"/>
              </a:lnSpc>
              <a:buNone/>
            </a:pPr>
            <a:r>
              <a:rPr lang="en-US" sz="1500" dirty="0">
                <a:solidFill>
                  <a:srgbClr val="4C4C4D"/>
                </a:solidFill>
                <a:latin typeface="Heebo" pitchFamily="34" charset="0"/>
                <a:ea typeface="Heebo" pitchFamily="34" charset="-122"/>
                <a:cs typeface="Heebo" pitchFamily="34" charset="-120"/>
              </a:rPr>
              <a:t> or </a:t>
            </a:r>
            <a:pPr indent="0" marL="0">
              <a:lnSpc>
                <a:spcPts val="2450"/>
              </a:lnSpc>
              <a:buNone/>
            </a:pPr>
            <a:r>
              <a:rPr lang="en-US" sz="1500" b="1" dirty="0">
                <a:solidFill>
                  <a:srgbClr val="4C4C4D"/>
                </a:solidFill>
                <a:latin typeface="Heebo" pitchFamily="34" charset="0"/>
                <a:ea typeface="Heebo" pitchFamily="34" charset="-122"/>
                <a:cs typeface="Heebo" pitchFamily="34" charset="-120"/>
              </a:rPr>
              <a:t>upper()</a:t>
            </a:r>
            <a:pPr indent="0" marL="0">
              <a:lnSpc>
                <a:spcPts val="2450"/>
              </a:lnSpc>
              <a:buNone/>
            </a:pPr>
            <a:r>
              <a:rPr lang="en-US" sz="1500" dirty="0">
                <a:solidFill>
                  <a:srgbClr val="4C4C4D"/>
                </a:solidFill>
                <a:latin typeface="Heebo" pitchFamily="34" charset="0"/>
                <a:ea typeface="Heebo" pitchFamily="34" charset="-122"/>
                <a:cs typeface="Heebo" pitchFamily="34" charset="-120"/>
              </a:rPr>
              <a:t> methods to convert both the string and the substring to the same case before performing the search.</a:t>
            </a:r>
            <a:endParaRPr lang="en-US" sz="1500" dirty="0"/>
          </a:p>
        </p:txBody>
      </p:sp>
      <p:sp>
        <p:nvSpPr>
          <p:cNvPr id="21" name="Text 19"/>
          <p:cNvSpPr/>
          <p:nvPr/>
        </p:nvSpPr>
        <p:spPr>
          <a:xfrm>
            <a:off x="10290572" y="4328517"/>
            <a:ext cx="3656171" cy="327660"/>
          </a:xfrm>
          <a:prstGeom prst="rect">
            <a:avLst/>
          </a:prstGeom>
          <a:noFill/>
          <a:ln/>
        </p:spPr>
        <p:txBody>
          <a:bodyPr wrap="non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my_string = "Hello World!"</a:t>
            </a:r>
            <a:endParaRPr lang="en-US" sz="1500" dirty="0"/>
          </a:p>
        </p:txBody>
      </p:sp>
      <p:sp>
        <p:nvSpPr>
          <p:cNvPr id="22" name="Text 20"/>
          <p:cNvSpPr/>
          <p:nvPr/>
        </p:nvSpPr>
        <p:spPr>
          <a:xfrm>
            <a:off x="10290572" y="4773335"/>
            <a:ext cx="3656171" cy="327660"/>
          </a:xfrm>
          <a:prstGeom prst="rect">
            <a:avLst/>
          </a:prstGeom>
          <a:noFill/>
          <a:ln/>
        </p:spPr>
        <p:txBody>
          <a:bodyPr wrap="non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substring = "world"</a:t>
            </a:r>
            <a:endParaRPr lang="en-US" sz="1500" dirty="0"/>
          </a:p>
        </p:txBody>
      </p:sp>
      <p:sp>
        <p:nvSpPr>
          <p:cNvPr id="23" name="Text 21"/>
          <p:cNvSpPr/>
          <p:nvPr/>
        </p:nvSpPr>
        <p:spPr>
          <a:xfrm>
            <a:off x="10290572" y="5218152"/>
            <a:ext cx="3656171" cy="982980"/>
          </a:xfrm>
          <a:prstGeom prst="rect">
            <a:avLst/>
          </a:prstGeom>
          <a:noFill/>
          <a:ln/>
        </p:spPr>
        <p:txBody>
          <a:bodyPr wrap="squar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if my_string.lower().find(substring.lower()) != -1:</a:t>
            </a:r>
            <a:endParaRPr lang="en-US" sz="1500" dirty="0"/>
          </a:p>
        </p:txBody>
      </p:sp>
      <p:sp>
        <p:nvSpPr>
          <p:cNvPr id="24" name="Text 22"/>
          <p:cNvSpPr/>
          <p:nvPr/>
        </p:nvSpPr>
        <p:spPr>
          <a:xfrm>
            <a:off x="10290572" y="6318290"/>
            <a:ext cx="3656171" cy="327660"/>
          </a:xfrm>
          <a:prstGeom prst="rect">
            <a:avLst/>
          </a:prstGeom>
          <a:noFill/>
          <a:ln/>
        </p:spPr>
        <p:txBody>
          <a:bodyPr wrap="non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print("Substring found!")</a:t>
            </a:r>
            <a:endParaRPr lang="en-US" sz="1500" dirty="0"/>
          </a:p>
        </p:txBody>
      </p:sp>
      <p:sp>
        <p:nvSpPr>
          <p:cNvPr id="25" name="Text 23"/>
          <p:cNvSpPr/>
          <p:nvPr/>
        </p:nvSpPr>
        <p:spPr>
          <a:xfrm>
            <a:off x="10290572" y="6763107"/>
            <a:ext cx="3656171" cy="327660"/>
          </a:xfrm>
          <a:prstGeom prst="rect">
            <a:avLst/>
          </a:prstGeom>
          <a:noFill/>
          <a:ln/>
        </p:spPr>
        <p:txBody>
          <a:bodyPr wrap="non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else:</a:t>
            </a:r>
            <a:endParaRPr lang="en-US" sz="1500" dirty="0"/>
          </a:p>
        </p:txBody>
      </p:sp>
      <p:sp>
        <p:nvSpPr>
          <p:cNvPr id="26" name="Text 24"/>
          <p:cNvSpPr/>
          <p:nvPr/>
        </p:nvSpPr>
        <p:spPr>
          <a:xfrm>
            <a:off x="10290572" y="7207925"/>
            <a:ext cx="3656171" cy="327660"/>
          </a:xfrm>
          <a:prstGeom prst="rect">
            <a:avLst/>
          </a:prstGeom>
          <a:noFill/>
          <a:ln/>
        </p:spPr>
        <p:txBody>
          <a:bodyPr wrap="none" lIns="0" tIns="0" rIns="0" bIns="0" rtlCol="0" anchor="t"/>
          <a:lstStyle/>
          <a:p>
            <a:pPr indent="0" marL="0">
              <a:lnSpc>
                <a:spcPts val="2450"/>
              </a:lnSpc>
              <a:buNone/>
            </a:pPr>
            <a:r>
              <a:rPr lang="en-US" sz="1500" dirty="0">
                <a:solidFill>
                  <a:srgbClr val="4C4C4D"/>
                </a:solidFill>
                <a:highlight>
                  <a:srgbClr val="CCD7FF"/>
                </a:highlight>
                <a:latin typeface="Consolas" pitchFamily="34" charset="0"/>
                <a:ea typeface="Consolas" pitchFamily="34" charset="-122"/>
                <a:cs typeface="Consolas" pitchFamily="34" charset="-120"/>
              </a:rPr>
              <a:t>print("Substring not found.")</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540550"/>
            <a:ext cx="7556421" cy="978218"/>
          </a:xfrm>
          <a:prstGeom prst="rect">
            <a:avLst/>
          </a:prstGeom>
          <a:noFill/>
          <a:ln/>
        </p:spPr>
        <p:txBody>
          <a:bodyPr wrap="none" lIns="0" tIns="0" rIns="0" bIns="0" rtlCol="0" anchor="t"/>
          <a:lstStyle/>
          <a:p>
            <a:pPr indent="0" marL="0">
              <a:lnSpc>
                <a:spcPts val="7700"/>
              </a:lnSpc>
              <a:buNone/>
            </a:pPr>
            <a:r>
              <a:rPr lang="en-US" sz="6150" dirty="0">
                <a:solidFill>
                  <a:srgbClr val="152D47"/>
                </a:solidFill>
                <a:latin typeface="Crimson Pro Semi Bold" pitchFamily="34" charset="0"/>
                <a:ea typeface="Crimson Pro Semi Bold" pitchFamily="34" charset="-122"/>
                <a:cs typeface="Crimson Pro Semi Bold" pitchFamily="34" charset="-120"/>
              </a:rPr>
              <a:t>Formatting Strings</a:t>
            </a:r>
            <a:endParaRPr lang="en-US" sz="6150" dirty="0"/>
          </a:p>
        </p:txBody>
      </p:sp>
      <p:sp>
        <p:nvSpPr>
          <p:cNvPr id="4" name="Text 1"/>
          <p:cNvSpPr/>
          <p:nvPr/>
        </p:nvSpPr>
        <p:spPr>
          <a:xfrm>
            <a:off x="793790" y="2858929"/>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4C4C4D"/>
                </a:solidFill>
                <a:latin typeface="Heebo" pitchFamily="34" charset="0"/>
                <a:ea typeface="Heebo" pitchFamily="34" charset="-122"/>
                <a:cs typeface="Heebo" pitchFamily="34" charset="-120"/>
              </a:rPr>
              <a:t>Formatting strings in Python allows you to control the presentation of text data. This includes aligning text, adding spaces, and inserting variables dynamically. For example, consider the following code snippet:</a:t>
            </a:r>
            <a:endParaRPr lang="en-US" sz="1750" dirty="0"/>
          </a:p>
        </p:txBody>
      </p:sp>
      <p:sp>
        <p:nvSpPr>
          <p:cNvPr id="5" name="Text 2"/>
          <p:cNvSpPr/>
          <p:nvPr/>
        </p:nvSpPr>
        <p:spPr>
          <a:xfrm>
            <a:off x="793790" y="4202787"/>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4C4C4D"/>
                </a:solidFill>
                <a:latin typeface="Heebo" pitchFamily="34" charset="0"/>
                <a:ea typeface="Heebo" pitchFamily="34" charset="-122"/>
                <a:cs typeface="Heebo" pitchFamily="34" charset="-120"/>
              </a:rPr>
              <a:t>```python name = "Alice" age = 30 message = f"My name is {name} and I am {age} years old." print(message)</a:t>
            </a:r>
            <a:endParaRPr lang="en-US" sz="1750" dirty="0"/>
          </a:p>
        </p:txBody>
      </p:sp>
      <p:sp>
        <p:nvSpPr>
          <p:cNvPr id="6" name="Text 3"/>
          <p:cNvSpPr/>
          <p:nvPr/>
        </p:nvSpPr>
        <p:spPr>
          <a:xfrm>
            <a:off x="793790" y="526875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f-strings</a:t>
            </a:r>
            <a:endParaRPr lang="en-US" sz="2200" dirty="0"/>
          </a:p>
        </p:txBody>
      </p:sp>
      <p:sp>
        <p:nvSpPr>
          <p:cNvPr id="7" name="Text 4"/>
          <p:cNvSpPr/>
          <p:nvPr/>
        </p:nvSpPr>
        <p:spPr>
          <a:xfrm>
            <a:off x="793790" y="5963245"/>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4C4C4D"/>
                </a:solidFill>
                <a:latin typeface="Heebo" pitchFamily="34" charset="0"/>
                <a:ea typeface="Heebo" pitchFamily="34" charset="-122"/>
                <a:cs typeface="Heebo" pitchFamily="34" charset="-120"/>
              </a:rPr>
              <a:t>f-strings provide a concise and readable way to embed variables and expressions directly into strings.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59951" y="439936"/>
            <a:ext cx="4092297" cy="499824"/>
          </a:xfrm>
          <a:prstGeom prst="rect">
            <a:avLst/>
          </a:prstGeom>
          <a:noFill/>
          <a:ln/>
        </p:spPr>
        <p:txBody>
          <a:bodyPr wrap="none" lIns="0" tIns="0" rIns="0" bIns="0" rtlCol="0" anchor="t"/>
          <a:lstStyle/>
          <a:p>
            <a:pPr indent="0" marL="0">
              <a:lnSpc>
                <a:spcPts val="3900"/>
              </a:lnSpc>
              <a:buNone/>
            </a:pPr>
            <a:r>
              <a:rPr lang="en-US" sz="3100" dirty="0">
                <a:solidFill>
                  <a:srgbClr val="152D47"/>
                </a:solidFill>
                <a:latin typeface="Crimson Pro Semi Bold" pitchFamily="34" charset="0"/>
                <a:ea typeface="Crimson Pro Semi Bold" pitchFamily="34" charset="-122"/>
                <a:cs typeface="Crimson Pro Semi Bold" pitchFamily="34" charset="-120"/>
              </a:rPr>
              <a:t>f-strings and Formatting</a:t>
            </a:r>
            <a:endParaRPr lang="en-US" sz="3100" dirty="0"/>
          </a:p>
        </p:txBody>
      </p:sp>
      <p:sp>
        <p:nvSpPr>
          <p:cNvPr id="3" name="Text 1"/>
          <p:cNvSpPr/>
          <p:nvPr/>
        </p:nvSpPr>
        <p:spPr>
          <a:xfrm>
            <a:off x="559951" y="1259681"/>
            <a:ext cx="13510498" cy="255984"/>
          </a:xfrm>
          <a:prstGeom prst="rect">
            <a:avLst/>
          </a:prstGeom>
          <a:noFill/>
          <a:ln/>
        </p:spPr>
        <p:txBody>
          <a:bodyPr wrap="none" lIns="0" tIns="0" rIns="0" bIns="0" rtlCol="0" anchor="t"/>
          <a:lstStyle/>
          <a:p>
            <a:pPr indent="0" marL="0">
              <a:lnSpc>
                <a:spcPts val="2000"/>
              </a:lnSpc>
              <a:buNone/>
            </a:pPr>
            <a:r>
              <a:rPr lang="en-US" sz="1250" dirty="0">
                <a:solidFill>
                  <a:srgbClr val="4C4C4D"/>
                </a:solidFill>
                <a:latin typeface="Heebo" pitchFamily="34" charset="0"/>
                <a:ea typeface="Heebo" pitchFamily="34" charset="-122"/>
                <a:cs typeface="Heebo" pitchFamily="34" charset="-120"/>
              </a:rPr>
              <a:t>Here is an example:</a:t>
            </a:r>
            <a:endParaRPr lang="en-US" sz="1250" dirty="0"/>
          </a:p>
        </p:txBody>
      </p:sp>
      <p:sp>
        <p:nvSpPr>
          <p:cNvPr id="4" name="Shape 2"/>
          <p:cNvSpPr/>
          <p:nvPr/>
        </p:nvSpPr>
        <p:spPr>
          <a:xfrm>
            <a:off x="559951" y="1695569"/>
            <a:ext cx="13510498" cy="1263729"/>
          </a:xfrm>
          <a:prstGeom prst="roundRect">
            <a:avLst>
              <a:gd name="adj" fmla="val 1899"/>
            </a:avLst>
          </a:prstGeom>
          <a:solidFill>
            <a:srgbClr val="CCD7FF"/>
          </a:solidFill>
          <a:ln/>
        </p:spPr>
      </p:sp>
      <p:sp>
        <p:nvSpPr>
          <p:cNvPr id="5" name="Shape 3"/>
          <p:cNvSpPr/>
          <p:nvPr/>
        </p:nvSpPr>
        <p:spPr>
          <a:xfrm>
            <a:off x="551974" y="1695569"/>
            <a:ext cx="13526452" cy="1263729"/>
          </a:xfrm>
          <a:prstGeom prst="roundRect">
            <a:avLst>
              <a:gd name="adj" fmla="val 1899"/>
            </a:avLst>
          </a:prstGeom>
          <a:solidFill>
            <a:srgbClr val="CCD7FF"/>
          </a:solidFill>
          <a:ln/>
        </p:spPr>
      </p:sp>
      <p:sp>
        <p:nvSpPr>
          <p:cNvPr id="6" name="Text 4"/>
          <p:cNvSpPr/>
          <p:nvPr/>
        </p:nvSpPr>
        <p:spPr>
          <a:xfrm>
            <a:off x="711875" y="1815465"/>
            <a:ext cx="13206651" cy="1023938"/>
          </a:xfrm>
          <a:prstGeom prst="rect">
            <a:avLst/>
          </a:prstGeom>
          <a:noFill/>
          <a:ln/>
        </p:spPr>
        <p:txBody>
          <a:bodyPr wrap="square" lIns="0" tIns="0" rIns="0" bIns="0" rtlCol="0" anchor="t"/>
          <a:lstStyle/>
          <a:p>
            <a:pPr indent="0" marL="0">
              <a:lnSpc>
                <a:spcPts val="2000"/>
              </a:lnSpc>
              <a:buNone/>
            </a:pPr>
            <a:r>
              <a:rPr lang="en-US" sz="1250" dirty="0">
                <a:solidFill>
                  <a:srgbClr val="4C4C4D"/>
                </a:solidFill>
                <a:highlight>
                  <a:srgbClr val="CCD7FF"/>
                </a:highlight>
                <a:latin typeface="Consolas" pitchFamily="34" charset="0"/>
                <a:ea typeface="Consolas" pitchFamily="34" charset="-122"/>
                <a:cs typeface="Consolas" pitchFamily="34" charset="-120"/>
              </a:rPr>
              <a:t>name = "Alice"</a:t>
            </a:r>
            <a:endParaRPr lang="en-US" sz="1250" dirty="0"/>
          </a:p>
          <a:p>
            <a:pPr indent="0" marL="0">
              <a:lnSpc>
                <a:spcPts val="2000"/>
              </a:lnSpc>
              <a:buNone/>
            </a:pPr>
            <a:r>
              <a:rPr lang="en-US" sz="1250" dirty="0">
                <a:solidFill>
                  <a:srgbClr val="4C4C4D"/>
                </a:solidFill>
                <a:highlight>
                  <a:srgbClr val="CCD7FF"/>
                </a:highlight>
                <a:latin typeface="Consolas" pitchFamily="34" charset="0"/>
                <a:ea typeface="Consolas" pitchFamily="34" charset="-122"/>
                <a:cs typeface="Consolas" pitchFamily="34" charset="-120"/>
              </a:rPr>
              <a:t>age = 30</a:t>
            </a:r>
            <a:endParaRPr lang="en-US" sz="1250" dirty="0"/>
          </a:p>
          <a:p>
            <a:pPr indent="0" marL="0">
              <a:lnSpc>
                <a:spcPts val="2000"/>
              </a:lnSpc>
              <a:buNone/>
            </a:pPr>
            <a:r>
              <a:rPr lang="en-US" sz="1250" dirty="0">
                <a:solidFill>
                  <a:srgbClr val="4C4C4D"/>
                </a:solidFill>
                <a:highlight>
                  <a:srgbClr val="CCD7FF"/>
                </a:highlight>
                <a:latin typeface="Consolas" pitchFamily="34" charset="0"/>
                <a:ea typeface="Consolas" pitchFamily="34" charset="-122"/>
                <a:cs typeface="Consolas" pitchFamily="34" charset="-120"/>
              </a:rPr>
              <a:t>message = f"My name is {name} and I am {age} years old."</a:t>
            </a:r>
            <a:endParaRPr lang="en-US" sz="1250" dirty="0"/>
          </a:p>
          <a:p>
            <a:pPr indent="0" marL="0">
              <a:lnSpc>
                <a:spcPts val="2000"/>
              </a:lnSpc>
              <a:buNone/>
            </a:pPr>
            <a:r>
              <a:rPr lang="en-US" sz="1250" dirty="0">
                <a:solidFill>
                  <a:srgbClr val="4C4C4D"/>
                </a:solidFill>
                <a:highlight>
                  <a:srgbClr val="CCD7FF"/>
                </a:highlight>
                <a:latin typeface="Consolas" pitchFamily="34" charset="0"/>
                <a:ea typeface="Consolas" pitchFamily="34" charset="-122"/>
                <a:cs typeface="Consolas" pitchFamily="34" charset="-120"/>
              </a:rPr>
              <a:t>print(message)</a:t>
            </a:r>
            <a:endParaRPr lang="en-US" sz="1250" dirty="0"/>
          </a:p>
        </p:txBody>
      </p:sp>
      <p:sp>
        <p:nvSpPr>
          <p:cNvPr id="7" name="Text 5"/>
          <p:cNvSpPr/>
          <p:nvPr/>
        </p:nvSpPr>
        <p:spPr>
          <a:xfrm>
            <a:off x="559951" y="3139202"/>
            <a:ext cx="13510498" cy="255984"/>
          </a:xfrm>
          <a:prstGeom prst="rect">
            <a:avLst/>
          </a:prstGeom>
          <a:noFill/>
          <a:ln/>
        </p:spPr>
        <p:txBody>
          <a:bodyPr wrap="none" lIns="0" tIns="0" rIns="0" bIns="0" rtlCol="0" anchor="t"/>
          <a:lstStyle/>
          <a:p>
            <a:pPr indent="0" marL="0">
              <a:lnSpc>
                <a:spcPts val="2000"/>
              </a:lnSpc>
              <a:buNone/>
            </a:pPr>
            <a:r>
              <a:rPr lang="en-US" sz="1250" dirty="0">
                <a:solidFill>
                  <a:srgbClr val="4C4C4D"/>
                </a:solidFill>
                <a:latin typeface="Heebo" pitchFamily="34" charset="0"/>
                <a:ea typeface="Heebo" pitchFamily="34" charset="-122"/>
                <a:cs typeface="Heebo" pitchFamily="34" charset="-120"/>
              </a:rPr>
              <a:t>This will print:</a:t>
            </a:r>
            <a:endParaRPr lang="en-US" sz="1250" dirty="0"/>
          </a:p>
        </p:txBody>
      </p:sp>
      <p:sp>
        <p:nvSpPr>
          <p:cNvPr id="8" name="Shape 6"/>
          <p:cNvSpPr/>
          <p:nvPr/>
        </p:nvSpPr>
        <p:spPr>
          <a:xfrm>
            <a:off x="559951" y="3575090"/>
            <a:ext cx="13510498" cy="495776"/>
          </a:xfrm>
          <a:prstGeom prst="roundRect">
            <a:avLst>
              <a:gd name="adj" fmla="val 4841"/>
            </a:avLst>
          </a:prstGeom>
          <a:solidFill>
            <a:srgbClr val="CCD7FF"/>
          </a:solidFill>
          <a:ln/>
        </p:spPr>
      </p:sp>
      <p:sp>
        <p:nvSpPr>
          <p:cNvPr id="9" name="Shape 7"/>
          <p:cNvSpPr/>
          <p:nvPr/>
        </p:nvSpPr>
        <p:spPr>
          <a:xfrm>
            <a:off x="551974" y="3575090"/>
            <a:ext cx="13526452" cy="495776"/>
          </a:xfrm>
          <a:prstGeom prst="roundRect">
            <a:avLst>
              <a:gd name="adj" fmla="val 4841"/>
            </a:avLst>
          </a:prstGeom>
          <a:solidFill>
            <a:srgbClr val="CCD7FF"/>
          </a:solidFill>
          <a:ln/>
        </p:spPr>
      </p:sp>
      <p:sp>
        <p:nvSpPr>
          <p:cNvPr id="10" name="Text 8"/>
          <p:cNvSpPr/>
          <p:nvPr/>
        </p:nvSpPr>
        <p:spPr>
          <a:xfrm>
            <a:off x="711875" y="3694986"/>
            <a:ext cx="13206651" cy="255984"/>
          </a:xfrm>
          <a:prstGeom prst="rect">
            <a:avLst/>
          </a:prstGeom>
          <a:noFill/>
          <a:ln/>
        </p:spPr>
        <p:txBody>
          <a:bodyPr wrap="none" lIns="0" tIns="0" rIns="0" bIns="0" rtlCol="0" anchor="t"/>
          <a:lstStyle/>
          <a:p>
            <a:pPr indent="0" marL="0">
              <a:lnSpc>
                <a:spcPts val="2000"/>
              </a:lnSpc>
              <a:buNone/>
            </a:pPr>
            <a:r>
              <a:rPr lang="en-US" sz="1250" dirty="0">
                <a:solidFill>
                  <a:srgbClr val="4C4C4D"/>
                </a:solidFill>
                <a:highlight>
                  <a:srgbClr val="CCD7FF"/>
                </a:highlight>
                <a:latin typeface="Consolas" pitchFamily="34" charset="0"/>
                <a:ea typeface="Consolas" pitchFamily="34" charset="-122"/>
                <a:cs typeface="Consolas" pitchFamily="34" charset="-120"/>
              </a:rPr>
              <a:t>My name is Alice and I am 30 years old.</a:t>
            </a:r>
            <a:endParaRPr lang="en-US" sz="1250" dirty="0"/>
          </a:p>
        </p:txBody>
      </p:sp>
      <p:sp>
        <p:nvSpPr>
          <p:cNvPr id="11" name="Text 9"/>
          <p:cNvSpPr/>
          <p:nvPr/>
        </p:nvSpPr>
        <p:spPr>
          <a:xfrm>
            <a:off x="559951" y="4310777"/>
            <a:ext cx="2124432" cy="250031"/>
          </a:xfrm>
          <a:prstGeom prst="rect">
            <a:avLst/>
          </a:prstGeom>
          <a:noFill/>
          <a:ln/>
        </p:spPr>
        <p:txBody>
          <a:bodyPr wrap="none" lIns="0" tIns="0" rIns="0" bIns="0" rtlCol="0" anchor="t"/>
          <a:lstStyle/>
          <a:p>
            <a:pPr indent="0" marL="0">
              <a:lnSpc>
                <a:spcPts val="1950"/>
              </a:lnSpc>
              <a:buNone/>
            </a:pPr>
            <a:r>
              <a:rPr lang="en-US" sz="1550" dirty="0">
                <a:solidFill>
                  <a:srgbClr val="152D47"/>
                </a:solidFill>
                <a:latin typeface="Crimson Pro Semi Bold" pitchFamily="34" charset="0"/>
                <a:ea typeface="Crimson Pro Semi Bold" pitchFamily="34" charset="-122"/>
                <a:cs typeface="Crimson Pro Semi Bold" pitchFamily="34" charset="-120"/>
              </a:rPr>
              <a:t>Formatting with f-strings</a:t>
            </a:r>
            <a:endParaRPr lang="en-US" sz="1550" dirty="0"/>
          </a:p>
        </p:txBody>
      </p:sp>
      <p:sp>
        <p:nvSpPr>
          <p:cNvPr id="12" name="Text 10"/>
          <p:cNvSpPr/>
          <p:nvPr/>
        </p:nvSpPr>
        <p:spPr>
          <a:xfrm>
            <a:off x="559951" y="4800719"/>
            <a:ext cx="13510498" cy="255984"/>
          </a:xfrm>
          <a:prstGeom prst="rect">
            <a:avLst/>
          </a:prstGeom>
          <a:noFill/>
          <a:ln/>
        </p:spPr>
        <p:txBody>
          <a:bodyPr wrap="none" lIns="0" tIns="0" rIns="0" bIns="0" rtlCol="0" anchor="t"/>
          <a:lstStyle/>
          <a:p>
            <a:pPr indent="0" marL="0">
              <a:lnSpc>
                <a:spcPts val="2000"/>
              </a:lnSpc>
              <a:buNone/>
            </a:pPr>
            <a:r>
              <a:rPr lang="en-US" sz="1250" dirty="0">
                <a:solidFill>
                  <a:srgbClr val="4C4C4D"/>
                </a:solidFill>
                <a:latin typeface="Heebo" pitchFamily="34" charset="0"/>
                <a:ea typeface="Heebo" pitchFamily="34" charset="-122"/>
                <a:cs typeface="Heebo" pitchFamily="34" charset="-120"/>
              </a:rPr>
              <a:t>You can also use f-strings for formatting numbers, dates, and other data types.</a:t>
            </a:r>
            <a:endParaRPr lang="en-US" sz="1250" dirty="0"/>
          </a:p>
        </p:txBody>
      </p:sp>
      <p:sp>
        <p:nvSpPr>
          <p:cNvPr id="13" name="Text 11"/>
          <p:cNvSpPr/>
          <p:nvPr/>
        </p:nvSpPr>
        <p:spPr>
          <a:xfrm>
            <a:off x="559951" y="5236607"/>
            <a:ext cx="13510498" cy="255984"/>
          </a:xfrm>
          <a:prstGeom prst="rect">
            <a:avLst/>
          </a:prstGeom>
          <a:noFill/>
          <a:ln/>
        </p:spPr>
        <p:txBody>
          <a:bodyPr wrap="none" lIns="0" tIns="0" rIns="0" bIns="0" rtlCol="0" anchor="t"/>
          <a:lstStyle/>
          <a:p>
            <a:pPr indent="0" marL="0">
              <a:lnSpc>
                <a:spcPts val="2000"/>
              </a:lnSpc>
              <a:buNone/>
            </a:pPr>
            <a:r>
              <a:rPr lang="en-US" sz="1250" dirty="0">
                <a:solidFill>
                  <a:srgbClr val="4C4C4D"/>
                </a:solidFill>
                <a:latin typeface="Heebo" pitchFamily="34" charset="0"/>
                <a:ea typeface="Heebo" pitchFamily="34" charset="-122"/>
                <a:cs typeface="Heebo" pitchFamily="34" charset="-120"/>
              </a:rPr>
              <a:t>Here is an example:</a:t>
            </a:r>
            <a:endParaRPr lang="en-US" sz="1250" dirty="0"/>
          </a:p>
        </p:txBody>
      </p:sp>
      <p:sp>
        <p:nvSpPr>
          <p:cNvPr id="14" name="Shape 12"/>
          <p:cNvSpPr/>
          <p:nvPr/>
        </p:nvSpPr>
        <p:spPr>
          <a:xfrm>
            <a:off x="559951" y="5672495"/>
            <a:ext cx="13510498" cy="1007745"/>
          </a:xfrm>
          <a:prstGeom prst="roundRect">
            <a:avLst>
              <a:gd name="adj" fmla="val 2381"/>
            </a:avLst>
          </a:prstGeom>
          <a:solidFill>
            <a:srgbClr val="CCD7FF"/>
          </a:solidFill>
          <a:ln/>
        </p:spPr>
      </p:sp>
      <p:sp>
        <p:nvSpPr>
          <p:cNvPr id="15" name="Shape 13"/>
          <p:cNvSpPr/>
          <p:nvPr/>
        </p:nvSpPr>
        <p:spPr>
          <a:xfrm>
            <a:off x="551974" y="5672495"/>
            <a:ext cx="13526452" cy="1007745"/>
          </a:xfrm>
          <a:prstGeom prst="roundRect">
            <a:avLst>
              <a:gd name="adj" fmla="val 2381"/>
            </a:avLst>
          </a:prstGeom>
          <a:solidFill>
            <a:srgbClr val="CCD7FF"/>
          </a:solidFill>
          <a:ln/>
        </p:spPr>
      </p:sp>
      <p:sp>
        <p:nvSpPr>
          <p:cNvPr id="16" name="Text 14"/>
          <p:cNvSpPr/>
          <p:nvPr/>
        </p:nvSpPr>
        <p:spPr>
          <a:xfrm>
            <a:off x="711875" y="5792391"/>
            <a:ext cx="13206651" cy="767953"/>
          </a:xfrm>
          <a:prstGeom prst="rect">
            <a:avLst/>
          </a:prstGeom>
          <a:noFill/>
          <a:ln/>
        </p:spPr>
        <p:txBody>
          <a:bodyPr wrap="square" lIns="0" tIns="0" rIns="0" bIns="0" rtlCol="0" anchor="t"/>
          <a:lstStyle/>
          <a:p>
            <a:pPr indent="0" marL="0">
              <a:lnSpc>
                <a:spcPts val="2000"/>
              </a:lnSpc>
              <a:buNone/>
            </a:pPr>
            <a:r>
              <a:rPr lang="en-US" sz="1250" dirty="0">
                <a:solidFill>
                  <a:srgbClr val="4C4C4D"/>
                </a:solidFill>
                <a:highlight>
                  <a:srgbClr val="CCD7FF"/>
                </a:highlight>
                <a:latin typeface="Consolas" pitchFamily="34" charset="0"/>
                <a:ea typeface="Consolas" pitchFamily="34" charset="-122"/>
                <a:cs typeface="Consolas" pitchFamily="34" charset="-120"/>
              </a:rPr>
              <a:t>price = 19.99</a:t>
            </a:r>
            <a:endParaRPr lang="en-US" sz="1250" dirty="0"/>
          </a:p>
          <a:p>
            <a:pPr indent="0" marL="0">
              <a:lnSpc>
                <a:spcPts val="2000"/>
              </a:lnSpc>
              <a:buNone/>
            </a:pPr>
            <a:r>
              <a:rPr lang="en-US" sz="1250" dirty="0">
                <a:solidFill>
                  <a:srgbClr val="4C4C4D"/>
                </a:solidFill>
                <a:highlight>
                  <a:srgbClr val="CCD7FF"/>
                </a:highlight>
                <a:latin typeface="Consolas" pitchFamily="34" charset="0"/>
                <a:ea typeface="Consolas" pitchFamily="34" charset="-122"/>
                <a:cs typeface="Consolas" pitchFamily="34" charset="-120"/>
              </a:rPr>
              <a:t>formatted_price = f"The price is ${price:.2f}"</a:t>
            </a:r>
            <a:endParaRPr lang="en-US" sz="1250" dirty="0"/>
          </a:p>
          <a:p>
            <a:pPr indent="0" marL="0">
              <a:lnSpc>
                <a:spcPts val="2000"/>
              </a:lnSpc>
              <a:buNone/>
            </a:pPr>
            <a:r>
              <a:rPr lang="en-US" sz="1250" dirty="0">
                <a:solidFill>
                  <a:srgbClr val="4C4C4D"/>
                </a:solidFill>
                <a:highlight>
                  <a:srgbClr val="CCD7FF"/>
                </a:highlight>
                <a:latin typeface="Consolas" pitchFamily="34" charset="0"/>
                <a:ea typeface="Consolas" pitchFamily="34" charset="-122"/>
                <a:cs typeface="Consolas" pitchFamily="34" charset="-120"/>
              </a:rPr>
              <a:t>print(formatted_price)</a:t>
            </a:r>
            <a:endParaRPr lang="en-US" sz="1250" dirty="0"/>
          </a:p>
        </p:txBody>
      </p:sp>
      <p:sp>
        <p:nvSpPr>
          <p:cNvPr id="17" name="Text 15"/>
          <p:cNvSpPr/>
          <p:nvPr/>
        </p:nvSpPr>
        <p:spPr>
          <a:xfrm>
            <a:off x="559951" y="6860143"/>
            <a:ext cx="13510498" cy="255984"/>
          </a:xfrm>
          <a:prstGeom prst="rect">
            <a:avLst/>
          </a:prstGeom>
          <a:noFill/>
          <a:ln/>
        </p:spPr>
        <p:txBody>
          <a:bodyPr wrap="none" lIns="0" tIns="0" rIns="0" bIns="0" rtlCol="0" anchor="t"/>
          <a:lstStyle/>
          <a:p>
            <a:pPr indent="0" marL="0">
              <a:lnSpc>
                <a:spcPts val="2000"/>
              </a:lnSpc>
              <a:buNone/>
            </a:pPr>
            <a:r>
              <a:rPr lang="en-US" sz="1250" dirty="0">
                <a:solidFill>
                  <a:srgbClr val="4C4C4D"/>
                </a:solidFill>
                <a:latin typeface="Heebo" pitchFamily="34" charset="0"/>
                <a:ea typeface="Heebo" pitchFamily="34" charset="-122"/>
                <a:cs typeface="Heebo" pitchFamily="34" charset="-120"/>
              </a:rPr>
              <a:t>This will print:</a:t>
            </a:r>
            <a:endParaRPr lang="en-US" sz="1250" dirty="0"/>
          </a:p>
        </p:txBody>
      </p:sp>
      <p:sp>
        <p:nvSpPr>
          <p:cNvPr id="18" name="Shape 16"/>
          <p:cNvSpPr/>
          <p:nvPr/>
        </p:nvSpPr>
        <p:spPr>
          <a:xfrm>
            <a:off x="559951" y="7296031"/>
            <a:ext cx="13510498" cy="495776"/>
          </a:xfrm>
          <a:prstGeom prst="roundRect">
            <a:avLst>
              <a:gd name="adj" fmla="val 4841"/>
            </a:avLst>
          </a:prstGeom>
          <a:solidFill>
            <a:srgbClr val="CCD7FF"/>
          </a:solidFill>
          <a:ln/>
        </p:spPr>
      </p:sp>
      <p:sp>
        <p:nvSpPr>
          <p:cNvPr id="19" name="Shape 17"/>
          <p:cNvSpPr/>
          <p:nvPr/>
        </p:nvSpPr>
        <p:spPr>
          <a:xfrm>
            <a:off x="551974" y="7296031"/>
            <a:ext cx="13526452" cy="495776"/>
          </a:xfrm>
          <a:prstGeom prst="roundRect">
            <a:avLst>
              <a:gd name="adj" fmla="val 4841"/>
            </a:avLst>
          </a:prstGeom>
          <a:solidFill>
            <a:srgbClr val="CCD7FF"/>
          </a:solidFill>
          <a:ln/>
        </p:spPr>
      </p:sp>
      <p:sp>
        <p:nvSpPr>
          <p:cNvPr id="20" name="Text 18"/>
          <p:cNvSpPr/>
          <p:nvPr/>
        </p:nvSpPr>
        <p:spPr>
          <a:xfrm>
            <a:off x="711875" y="7415927"/>
            <a:ext cx="13206651" cy="255984"/>
          </a:xfrm>
          <a:prstGeom prst="rect">
            <a:avLst/>
          </a:prstGeom>
          <a:noFill/>
          <a:ln/>
        </p:spPr>
        <p:txBody>
          <a:bodyPr wrap="none" lIns="0" tIns="0" rIns="0" bIns="0" rtlCol="0" anchor="t"/>
          <a:lstStyle/>
          <a:p>
            <a:pPr indent="0" marL="0">
              <a:lnSpc>
                <a:spcPts val="2000"/>
              </a:lnSpc>
              <a:buNone/>
            </a:pPr>
            <a:r>
              <a:rPr lang="en-US" sz="1250" dirty="0">
                <a:solidFill>
                  <a:srgbClr val="4C4C4D"/>
                </a:solidFill>
                <a:highlight>
                  <a:srgbClr val="CCD7FF"/>
                </a:highlight>
                <a:latin typeface="Consolas" pitchFamily="34" charset="0"/>
                <a:ea typeface="Consolas" pitchFamily="34" charset="-122"/>
                <a:cs typeface="Consolas" pitchFamily="34" charset="-120"/>
              </a:rPr>
              <a:t>The price is $19.99</a:t>
            </a:r>
            <a:endParaRPr lang="en-US" sz="12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4260" y="926902"/>
            <a:ext cx="7336393" cy="917019"/>
          </a:xfrm>
          <a:prstGeom prst="rect">
            <a:avLst/>
          </a:prstGeom>
          <a:noFill/>
          <a:ln/>
        </p:spPr>
        <p:txBody>
          <a:bodyPr wrap="none" lIns="0" tIns="0" rIns="0" bIns="0" rtlCol="0" anchor="t"/>
          <a:lstStyle/>
          <a:p>
            <a:pPr indent="0" marL="0">
              <a:lnSpc>
                <a:spcPts val="7200"/>
              </a:lnSpc>
              <a:buNone/>
            </a:pPr>
            <a:r>
              <a:rPr lang="en-US" sz="5750" dirty="0">
                <a:solidFill>
                  <a:srgbClr val="152D47"/>
                </a:solidFill>
                <a:latin typeface="Crimson Pro Semi Bold" pitchFamily="34" charset="0"/>
                <a:ea typeface="Crimson Pro Semi Bold" pitchFamily="34" charset="-122"/>
                <a:cs typeface="Crimson Pro Semi Bold" pitchFamily="34" charset="-120"/>
              </a:rPr>
              <a:t>Escape Sequences</a:t>
            </a:r>
            <a:endParaRPr lang="en-US" sz="5750" dirty="0"/>
          </a:p>
        </p:txBody>
      </p:sp>
      <p:sp>
        <p:nvSpPr>
          <p:cNvPr id="4" name="Text 1"/>
          <p:cNvSpPr/>
          <p:nvPr/>
        </p:nvSpPr>
        <p:spPr>
          <a:xfrm>
            <a:off x="744260" y="2162889"/>
            <a:ext cx="7655481" cy="1700808"/>
          </a:xfrm>
          <a:prstGeom prst="rect">
            <a:avLst/>
          </a:prstGeom>
          <a:noFill/>
          <a:ln/>
        </p:spPr>
        <p:txBody>
          <a:bodyPr wrap="square" lIns="0" tIns="0" rIns="0" bIns="0" rtlCol="0" anchor="t"/>
          <a:lstStyle/>
          <a:p>
            <a:pPr indent="0" marL="0">
              <a:lnSpc>
                <a:spcPts val="2650"/>
              </a:lnSpc>
              <a:buNone/>
            </a:pPr>
            <a:r>
              <a:rPr lang="en-US" sz="1650" dirty="0">
                <a:solidFill>
                  <a:srgbClr val="4C4C4D"/>
                </a:solidFill>
                <a:latin typeface="Heebo" pitchFamily="34" charset="0"/>
                <a:ea typeface="Heebo" pitchFamily="34" charset="-122"/>
                <a:cs typeface="Heebo" pitchFamily="34" charset="-120"/>
              </a:rPr>
              <a:t>Escape sequences are special character combinations used to represent characters that are difficult or impossible to type directly. These sequences start with a backslash (\) followed by a specific character. They allow you to include characters like newline, tab, and quotation marks within strings without causing syntax errors.</a:t>
            </a:r>
            <a:endParaRPr lang="en-US" sz="1650" dirty="0"/>
          </a:p>
        </p:txBody>
      </p:sp>
      <p:sp>
        <p:nvSpPr>
          <p:cNvPr id="5" name="Text 2"/>
          <p:cNvSpPr/>
          <p:nvPr/>
        </p:nvSpPr>
        <p:spPr>
          <a:xfrm>
            <a:off x="744260" y="4102894"/>
            <a:ext cx="7655481" cy="680323"/>
          </a:xfrm>
          <a:prstGeom prst="rect">
            <a:avLst/>
          </a:prstGeom>
          <a:noFill/>
          <a:ln/>
        </p:spPr>
        <p:txBody>
          <a:bodyPr wrap="square" lIns="0" tIns="0" rIns="0" bIns="0" rtlCol="0" anchor="t"/>
          <a:lstStyle/>
          <a:p>
            <a:pPr indent="0" marL="0">
              <a:lnSpc>
                <a:spcPts val="2650"/>
              </a:lnSpc>
              <a:buNone/>
            </a:pPr>
            <a:r>
              <a:rPr lang="en-US" sz="1650" dirty="0">
                <a:solidFill>
                  <a:srgbClr val="4C4C4D"/>
                </a:solidFill>
                <a:latin typeface="Heebo" pitchFamily="34" charset="0"/>
                <a:ea typeface="Heebo" pitchFamily="34" charset="-122"/>
                <a:cs typeface="Heebo" pitchFamily="34" charset="-120"/>
              </a:rPr>
              <a:t>For example, the code `print("This is a string with a newline character\n")` will print the text "This is a string with a newline character" followed by a new line.</a:t>
            </a:r>
            <a:endParaRPr lang="en-US" sz="1650" dirty="0"/>
          </a:p>
        </p:txBody>
      </p:sp>
      <p:sp>
        <p:nvSpPr>
          <p:cNvPr id="6" name="Text 3"/>
          <p:cNvSpPr/>
          <p:nvPr/>
        </p:nvSpPr>
        <p:spPr>
          <a:xfrm>
            <a:off x="744260" y="5022413"/>
            <a:ext cx="7655481" cy="1020485"/>
          </a:xfrm>
          <a:prstGeom prst="rect">
            <a:avLst/>
          </a:prstGeom>
          <a:noFill/>
          <a:ln/>
        </p:spPr>
        <p:txBody>
          <a:bodyPr wrap="square" lIns="0" tIns="0" rIns="0" bIns="0" rtlCol="0" anchor="t"/>
          <a:lstStyle/>
          <a:p>
            <a:pPr indent="0" marL="0">
              <a:lnSpc>
                <a:spcPts val="2650"/>
              </a:lnSpc>
              <a:buNone/>
            </a:pPr>
            <a:r>
              <a:rPr lang="en-US" sz="1650" dirty="0">
                <a:solidFill>
                  <a:srgbClr val="4C4C4D"/>
                </a:solidFill>
                <a:latin typeface="Heebo" pitchFamily="34" charset="0"/>
                <a:ea typeface="Heebo" pitchFamily="34" charset="-122"/>
                <a:cs typeface="Heebo" pitchFamily="34" charset="-120"/>
              </a:rPr>
              <a:t>Using escape sequences provides a way to incorporate these special characters into your strings without causing any problems. This ensures that your code functions correctly and your output is displayed as intended.</a:t>
            </a:r>
            <a:endParaRPr lang="en-US" sz="1650" dirty="0"/>
          </a:p>
        </p:txBody>
      </p:sp>
      <p:sp>
        <p:nvSpPr>
          <p:cNvPr id="7" name="Text 4"/>
          <p:cNvSpPr/>
          <p:nvPr/>
        </p:nvSpPr>
        <p:spPr>
          <a:xfrm>
            <a:off x="744260" y="6282095"/>
            <a:ext cx="7655481" cy="1020485"/>
          </a:xfrm>
          <a:prstGeom prst="rect">
            <a:avLst/>
          </a:prstGeom>
          <a:noFill/>
          <a:ln/>
        </p:spPr>
        <p:txBody>
          <a:bodyPr wrap="square" lIns="0" tIns="0" rIns="0" bIns="0" rtlCol="0" anchor="t"/>
          <a:lstStyle/>
          <a:p>
            <a:pPr indent="0" marL="0">
              <a:lnSpc>
                <a:spcPts val="2650"/>
              </a:lnSpc>
              <a:buNone/>
            </a:pPr>
            <a:r>
              <a:rPr lang="en-US" sz="1650" dirty="0">
                <a:solidFill>
                  <a:srgbClr val="4C4C4D"/>
                </a:solidFill>
                <a:latin typeface="Heebo" pitchFamily="34" charset="0"/>
                <a:ea typeface="Heebo" pitchFamily="34" charset="-122"/>
                <a:cs typeface="Heebo" pitchFamily="34" charset="-120"/>
              </a:rPr>
              <a:t>Here's another example: `print("This is a string with a tab character\t")` will print "This is a string with a tab character" followed by a tab character, which will create a horizontal space.</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2024-10-07T22:46:28Z</dcterms:created>
  <dcterms:modified xsi:type="dcterms:W3CDTF">2024-10-07T22:46:28Z</dcterms:modified>
</cp:coreProperties>
</file>